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sldIdLst>
    <p:sldId id="282" r:id="rId5"/>
    <p:sldId id="303" r:id="rId6"/>
    <p:sldId id="268" r:id="rId7"/>
    <p:sldId id="269" r:id="rId8"/>
    <p:sldId id="302" r:id="rId9"/>
    <p:sldId id="260" r:id="rId10"/>
    <p:sldId id="271" r:id="rId11"/>
    <p:sldId id="272" r:id="rId12"/>
    <p:sldId id="274" r:id="rId13"/>
    <p:sldId id="283" r:id="rId14"/>
    <p:sldId id="275" r:id="rId15"/>
    <p:sldId id="276" r:id="rId16"/>
    <p:sldId id="297" r:id="rId17"/>
    <p:sldId id="299" r:id="rId18"/>
    <p:sldId id="296" r:id="rId19"/>
    <p:sldId id="298" r:id="rId20"/>
    <p:sldId id="278" r:id="rId21"/>
    <p:sldId id="277" r:id="rId22"/>
    <p:sldId id="280" r:id="rId23"/>
    <p:sldId id="279" r:id="rId24"/>
    <p:sldId id="301" r:id="rId2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E"/>
    <a:srgbClr val="5666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89"/>
    <p:restoredTop sz="89798" autoAdjust="0"/>
  </p:normalViewPr>
  <p:slideViewPr>
    <p:cSldViewPr snapToGrid="0">
      <p:cViewPr varScale="1">
        <p:scale>
          <a:sx n="63" d="100"/>
          <a:sy n="63" d="100"/>
        </p:scale>
        <p:origin x="67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A29687-207B-4BC7-9B49-F66CBB1E1AE0}" type="datetimeFigureOut">
              <a:rPr lang="en-GB" smtClean="0"/>
              <a:t>17/04/2026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4D389-7918-4829-BC4B-78E4AFAE85F9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B4D389-7918-4829-BC4B-78E4AFAE85F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4203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B4D389-7918-4829-BC4B-78E4AFAE85F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030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The recurrent involvement of epithelial development and TGF-β </a:t>
            </a:r>
            <a:r>
              <a:rPr lang="en-GB" sz="1800" dirty="0" err="1">
                <a:effectLst/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signaling</a:t>
            </a:r>
            <a:r>
              <a:rPr lang="en-GB" sz="1800" dirty="0">
                <a:effectLst/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 across both timepoints suggests their pivotal role in predicting infliximab response and remission. Many genes within these pathways are regulated by the miR-200 family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B4D389-7918-4829-BC4B-78E4AFAE85F9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79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676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E2C95F65-6A28-6A8A-E886-0B6B2DF551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0340" y="1165851"/>
            <a:ext cx="11511320" cy="558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buNone/>
              <a:defRPr b="1">
                <a:latin typeface="Open Sans Bold" panose="020B0806030504020204" charset="0"/>
                <a:ea typeface="Open Sans Bold" panose="020B0806030504020204" charset="0"/>
                <a:cs typeface="Open Sans Bold" panose="020B0806030504020204" charset="0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9" name="Segnaposto testo 7">
            <a:extLst>
              <a:ext uri="{FF2B5EF4-FFF2-40B4-BE49-F238E27FC236}">
                <a16:creationId xmlns:a16="http://schemas.microsoft.com/office/drawing/2014/main" id="{70B3BEB4-692B-3F51-003A-2D13D02A97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0340" y="2006600"/>
            <a:ext cx="11496060" cy="431719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GB" dirty="0"/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id="{83573921-F8BB-1884-776B-BC30846B2A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171" y="6073542"/>
            <a:ext cx="3792538" cy="697120"/>
          </a:xfrm>
          <a:prstGeom prst="rect">
            <a:avLst/>
          </a:prstGeom>
        </p:spPr>
        <p:txBody>
          <a:bodyPr anchor="b"/>
          <a:lstStyle>
            <a:lvl1pPr algn="l">
              <a:buNone/>
              <a:defRPr sz="1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AB12FFB-0674-C6A0-C563-6A77698FDD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6541" y="6203634"/>
            <a:ext cx="567028" cy="56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4">
            <a:extLst>
              <a:ext uri="{FF2B5EF4-FFF2-40B4-BE49-F238E27FC236}">
                <a16:creationId xmlns:a16="http://schemas.microsoft.com/office/drawing/2014/main" id="{3B83F9EB-4926-85B2-F214-F7005EF2CD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0340" y="1165851"/>
            <a:ext cx="11511320" cy="558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buNone/>
              <a:defRPr b="1">
                <a:latin typeface="Open Sans Bold" panose="020B0806030504020204" charset="0"/>
                <a:ea typeface="Open Sans Bold" panose="020B0806030504020204" charset="0"/>
                <a:cs typeface="Open Sans Bold" panose="020B0806030504020204" charset="0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Segnaposto testo 7">
            <a:extLst>
              <a:ext uri="{FF2B5EF4-FFF2-40B4-BE49-F238E27FC236}">
                <a16:creationId xmlns:a16="http://schemas.microsoft.com/office/drawing/2014/main" id="{795CF840-8188-9CC0-793B-7D98974528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0340" y="2006600"/>
            <a:ext cx="11496060" cy="431719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GB" dirty="0"/>
          </a:p>
        </p:txBody>
      </p:sp>
      <p:sp>
        <p:nvSpPr>
          <p:cNvPr id="6" name="Segnaposto testo 13">
            <a:extLst>
              <a:ext uri="{FF2B5EF4-FFF2-40B4-BE49-F238E27FC236}">
                <a16:creationId xmlns:a16="http://schemas.microsoft.com/office/drawing/2014/main" id="{53F8AE7E-30C6-C8B8-5DAF-3FB52C679F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171" y="6073542"/>
            <a:ext cx="3792538" cy="697120"/>
          </a:xfrm>
          <a:prstGeom prst="rect">
            <a:avLst/>
          </a:prstGeom>
        </p:spPr>
        <p:txBody>
          <a:bodyPr anchor="b"/>
          <a:lstStyle>
            <a:lvl1pPr algn="l">
              <a:buNone/>
              <a:defRPr sz="1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3B0C4E4A-2971-4377-C49E-0930A47E18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6541" y="6203634"/>
            <a:ext cx="567028" cy="56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12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4.png"/><Relationship Id="rId5" Type="http://schemas.openxmlformats.org/officeDocument/2006/relationships/image" Target="../media/image21.svg"/><Relationship Id="rId10" Type="http://schemas.openxmlformats.org/officeDocument/2006/relationships/image" Target="../media/image3.png"/><Relationship Id="rId4" Type="http://schemas.openxmlformats.org/officeDocument/2006/relationships/image" Target="../media/image20.png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8EB31FD-1A14-AC18-8E11-E59E59AE19C1}"/>
              </a:ext>
            </a:extLst>
          </p:cNvPr>
          <p:cNvSpPr txBox="1">
            <a:spLocks/>
          </p:cNvSpPr>
          <p:nvPr/>
        </p:nvSpPr>
        <p:spPr>
          <a:xfrm>
            <a:off x="760758" y="1778188"/>
            <a:ext cx="10670481" cy="15398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GB" sz="3200" b="1" dirty="0">
                <a:latin typeface="Open Sans Bold" panose="020B0806030504020204" charset="0"/>
                <a:ea typeface="Open Sans Bold" panose="020B0806030504020204" charset="0"/>
                <a:cs typeface="Open Sans Bold" panose="020B0806030504020204" charset="0"/>
              </a:rPr>
              <a:t>DYNAMIC PROFILING OF CIRCULATING MICRO-RNAS REVEALS EARLY SIGNATURES OF INFLIXIMAB RESPONSE IN ULCERATIVE COLITIS</a:t>
            </a:r>
            <a:endParaRPr lang="fr-FR" sz="3200" b="1" dirty="0">
              <a:latin typeface="Open Sans Bold" panose="020B0806030504020204" charset="0"/>
              <a:ea typeface="Open Sans Bold" panose="020B0806030504020204" charset="0"/>
              <a:cs typeface="Open Sans Bold" panose="020B0806030504020204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694150D-263F-463C-3BA2-81D0D1FD1B96}"/>
              </a:ext>
            </a:extLst>
          </p:cNvPr>
          <p:cNvSpPr txBox="1">
            <a:spLocks/>
          </p:cNvSpPr>
          <p:nvPr/>
        </p:nvSpPr>
        <p:spPr>
          <a:xfrm>
            <a:off x="715735" y="3879209"/>
            <a:ext cx="10760529" cy="119535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Tommaso Innocenti</a:t>
            </a:r>
            <a:r>
              <a:rPr lang="it-IT" sz="20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1,2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Serena Pillozzi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Federico Scolari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Beatrice Menicacci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Rocco Gabriele Iamello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Lucia Picariello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Armando Curto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Elisabetta Ceni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Siro Bagnoli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Simone Polvani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Tommaso Mello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Andrea Galli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it-IT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Gabriele Dragoni</a:t>
            </a:r>
            <a:r>
              <a:rPr lang="it-IT" sz="14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1,2</a:t>
            </a:r>
            <a:endParaRPr lang="en-GB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200" i="1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University of Florence</a:t>
            </a:r>
            <a:r>
              <a:rPr lang="en-GB" sz="1200" i="1" dirty="0">
                <a:latin typeface="Arial" panose="020B0604020202020204" pitchFamily="34" charset="0"/>
                <a:cs typeface="Arial" panose="020B0604020202020204" pitchFamily="34" charset="0"/>
              </a:rPr>
              <a:t>, Department of Experimental and Clinical Biomedical Sciences “Mario Serio”, Florence, Italy. 2. </a:t>
            </a:r>
            <a:r>
              <a:rPr lang="en-GB" sz="1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Careggi</a:t>
            </a:r>
            <a:r>
              <a:rPr lang="en-GB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University Hospital</a:t>
            </a:r>
            <a:r>
              <a:rPr lang="en-GB" sz="1200" i="1" dirty="0">
                <a:latin typeface="Arial" panose="020B0604020202020204" pitchFamily="34" charset="0"/>
                <a:cs typeface="Arial" panose="020B0604020202020204" pitchFamily="34" charset="0"/>
              </a:rPr>
              <a:t>, Gastroenterology Unit, IBD Referral Centre, Florence, Italy. 3. University of Florence, Department of Health Sciences, Florence, Italy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3F2BA082-AC17-B3E7-6C38-8823FB85C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88" y="5298376"/>
            <a:ext cx="1264466" cy="126446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CC1D77B-668D-CFE0-F76D-B19077CBD8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946" y="5366650"/>
            <a:ext cx="2477812" cy="112792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9FA2CDD-6A6E-FA23-E694-B00E3BD12C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2693" y="5366650"/>
            <a:ext cx="1771906" cy="113129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02A43EF9-9133-19E0-5429-8769817E15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9385" y="5383975"/>
            <a:ext cx="1093268" cy="109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76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68B3C3DF-2ED0-67E6-C67E-E128DB2BB5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METHODS</a:t>
            </a:r>
            <a:endParaRPr lang="en-GB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5CA2D47-3FFD-4DA5-4106-CCD181756B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0340" y="2006600"/>
            <a:ext cx="11496060" cy="2851150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/>
              <a:t>Outcomes</a:t>
            </a:r>
            <a:r>
              <a:rPr lang="en-GB" sz="2400" dirty="0"/>
              <a:t>:</a:t>
            </a:r>
          </a:p>
          <a:p>
            <a:r>
              <a:rPr lang="en-GB" sz="2000" dirty="0"/>
              <a:t>To find signatures of circulating miRNAs </a:t>
            </a:r>
            <a:r>
              <a:rPr lang="en-GB" sz="2000" b="1" dirty="0"/>
              <a:t>associated</a:t>
            </a:r>
            <a:r>
              <a:rPr lang="en-GB" sz="2000" dirty="0"/>
              <a:t> with 12-months </a:t>
            </a:r>
            <a:r>
              <a:rPr lang="en-GB" sz="2000" u="sng" dirty="0"/>
              <a:t>combined clinical and endoscopic remission</a:t>
            </a:r>
            <a:r>
              <a:rPr lang="en-GB" sz="2000" dirty="0"/>
              <a:t> to infliximab</a:t>
            </a:r>
          </a:p>
          <a:p>
            <a:r>
              <a:rPr lang="en-GB" sz="2000" dirty="0"/>
              <a:t>To test the ability of candidate miRNAs to </a:t>
            </a:r>
            <a:r>
              <a:rPr lang="en-GB" sz="2000" b="1" dirty="0"/>
              <a:t>predict</a:t>
            </a:r>
            <a:r>
              <a:rPr lang="en-GB" sz="2000" dirty="0"/>
              <a:t> 12-months combined </a:t>
            </a:r>
            <a:r>
              <a:rPr lang="en-GB" sz="2000" u="sng" dirty="0"/>
              <a:t>clinical and endoscopic remission</a:t>
            </a:r>
            <a:r>
              <a:rPr lang="en-GB" sz="2000" dirty="0"/>
              <a:t> to infliximab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400" b="1" dirty="0"/>
              <a:t>Combined clinical and endoscopic remission</a:t>
            </a:r>
            <a:r>
              <a:rPr lang="en-GB" sz="2400" dirty="0"/>
              <a:t>: rectal bleeding subscore (RBS) + stool frequency subscore (SFS) + Mayo endoscopic subscore (MES) = 0</a:t>
            </a:r>
          </a:p>
        </p:txBody>
      </p: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4366B203-9EDB-9622-68FB-8C2FF8CDB14B}"/>
              </a:ext>
            </a:extLst>
          </p:cNvPr>
          <p:cNvCxnSpPr/>
          <p:nvPr/>
        </p:nvCxnSpPr>
        <p:spPr>
          <a:xfrm flipH="1">
            <a:off x="5381625" y="5086350"/>
            <a:ext cx="714375" cy="6096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631C75D1-062D-DB71-CDB8-47F1C9E4C3B9}"/>
              </a:ext>
            </a:extLst>
          </p:cNvPr>
          <p:cNvCxnSpPr>
            <a:cxnSpLocks/>
          </p:cNvCxnSpPr>
          <p:nvPr/>
        </p:nvCxnSpPr>
        <p:spPr>
          <a:xfrm>
            <a:off x="6088370" y="5086350"/>
            <a:ext cx="714375" cy="6096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Segnaposto testo 1">
            <a:extLst>
              <a:ext uri="{FF2B5EF4-FFF2-40B4-BE49-F238E27FC236}">
                <a16:creationId xmlns:a16="http://schemas.microsoft.com/office/drawing/2014/main" id="{285A4CC3-3A5C-6B81-3ECA-8AD474E2CD2C}"/>
              </a:ext>
            </a:extLst>
          </p:cNvPr>
          <p:cNvSpPr txBox="1">
            <a:spLocks/>
          </p:cNvSpPr>
          <p:nvPr/>
        </p:nvSpPr>
        <p:spPr>
          <a:xfrm>
            <a:off x="2428210" y="5695950"/>
            <a:ext cx="3660160" cy="55880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Open Sans Bold" panose="020B0806030504020204" charset="0"/>
                <a:ea typeface="Open Sans Bold" panose="020B0806030504020204" charset="0"/>
                <a:cs typeface="Open Sans Bold" panose="020B0806030504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400" dirty="0"/>
              <a:t>RESPONDERS</a:t>
            </a:r>
            <a:endParaRPr lang="en-GB" sz="2400" dirty="0"/>
          </a:p>
        </p:txBody>
      </p:sp>
      <p:sp>
        <p:nvSpPr>
          <p:cNvPr id="13" name="Segnaposto testo 1">
            <a:extLst>
              <a:ext uri="{FF2B5EF4-FFF2-40B4-BE49-F238E27FC236}">
                <a16:creationId xmlns:a16="http://schemas.microsoft.com/office/drawing/2014/main" id="{60D8677B-F9C0-F75B-E558-ED4DDB42884E}"/>
              </a:ext>
            </a:extLst>
          </p:cNvPr>
          <p:cNvSpPr txBox="1">
            <a:spLocks/>
          </p:cNvSpPr>
          <p:nvPr/>
        </p:nvSpPr>
        <p:spPr>
          <a:xfrm>
            <a:off x="6617315" y="5695950"/>
            <a:ext cx="3660160" cy="55880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Open Sans Bold" panose="020B0806030504020204" charset="0"/>
                <a:ea typeface="Open Sans Bold" panose="020B0806030504020204" charset="0"/>
                <a:cs typeface="Open Sans Bold" panose="020B0806030504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400" dirty="0"/>
              <a:t>NON-RESPONDERS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07091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501B4-402E-7359-0DB8-B8F85CF61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E5E88B3-10AE-CAEC-D627-F97CE0C4D2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RESULTS</a:t>
            </a:r>
            <a:endParaRPr lang="en-GB" dirty="0"/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0B02D283-B360-29EF-4698-BECA6F23B2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022823"/>
              </p:ext>
            </p:extLst>
          </p:nvPr>
        </p:nvGraphicFramePr>
        <p:xfrm>
          <a:off x="1273743" y="1609148"/>
          <a:ext cx="9644514" cy="4998720"/>
        </p:xfrm>
        <a:graphic>
          <a:graphicData uri="http://schemas.openxmlformats.org/drawingml/2006/table">
            <a:tbl>
              <a:tblPr firstRow="1" firstCol="1" bandRow="1"/>
              <a:tblGrid>
                <a:gridCol w="1749757">
                  <a:extLst>
                    <a:ext uri="{9D8B030D-6E8A-4147-A177-3AD203B41FA5}">
                      <a16:colId xmlns:a16="http://schemas.microsoft.com/office/drawing/2014/main" val="1518545643"/>
                    </a:ext>
                  </a:extLst>
                </a:gridCol>
                <a:gridCol w="1686995">
                  <a:extLst>
                    <a:ext uri="{9D8B030D-6E8A-4147-A177-3AD203B41FA5}">
                      <a16:colId xmlns:a16="http://schemas.microsoft.com/office/drawing/2014/main" val="700196224"/>
                    </a:ext>
                  </a:extLst>
                </a:gridCol>
                <a:gridCol w="1688076">
                  <a:extLst>
                    <a:ext uri="{9D8B030D-6E8A-4147-A177-3AD203B41FA5}">
                      <a16:colId xmlns:a16="http://schemas.microsoft.com/office/drawing/2014/main" val="3725839576"/>
                    </a:ext>
                  </a:extLst>
                </a:gridCol>
                <a:gridCol w="1742181">
                  <a:extLst>
                    <a:ext uri="{9D8B030D-6E8A-4147-A177-3AD203B41FA5}">
                      <a16:colId xmlns:a16="http://schemas.microsoft.com/office/drawing/2014/main" val="1368567675"/>
                    </a:ext>
                  </a:extLst>
                </a:gridCol>
                <a:gridCol w="1742181">
                  <a:extLst>
                    <a:ext uri="{9D8B030D-6E8A-4147-A177-3AD203B41FA5}">
                      <a16:colId xmlns:a16="http://schemas.microsoft.com/office/drawing/2014/main" val="2565607365"/>
                    </a:ext>
                  </a:extLst>
                </a:gridCol>
                <a:gridCol w="864599">
                  <a:extLst>
                    <a:ext uri="{9D8B030D-6E8A-4147-A177-3AD203B41FA5}">
                      <a16:colId xmlns:a16="http://schemas.microsoft.com/office/drawing/2014/main" val="322963324"/>
                    </a:ext>
                  </a:extLst>
                </a:gridCol>
                <a:gridCol w="170725">
                  <a:extLst>
                    <a:ext uri="{9D8B030D-6E8A-4147-A177-3AD203B41FA5}">
                      <a16:colId xmlns:a16="http://schemas.microsoft.com/office/drawing/2014/main" val="141907703"/>
                    </a:ext>
                  </a:extLst>
                </a:gridCol>
              </a:tblGrid>
              <a:tr h="284864">
                <a:tc rowSpan="2"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Total (12)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12-months remission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P-value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0802010"/>
                  </a:ext>
                </a:extLst>
              </a:tr>
              <a:tr h="284864"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No (6)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Yes (6)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238449"/>
                  </a:ext>
                </a:extLst>
              </a:tr>
              <a:tr h="284864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Sex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Female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8 (66.7%)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(66.7%)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(66.7%)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1.00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626427"/>
                  </a:ext>
                </a:extLst>
              </a:tr>
              <a:tr h="2848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Male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(33.3%)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 (33.3%)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 (33.3%)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127640"/>
                  </a:ext>
                </a:extLst>
              </a:tr>
              <a:tr h="28486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Age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Median (range)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38 (21-63)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31 (21-56)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42.5 (26-63)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0.17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4060038"/>
                  </a:ext>
                </a:extLst>
              </a:tr>
              <a:tr h="28486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Disease duration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Median (range)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(0-41)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(0-14)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5 (0-41)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0.87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5310208"/>
                  </a:ext>
                </a:extLst>
              </a:tr>
              <a:tr h="284864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Disease extent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Left-sided colitis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6 (50%)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(66.7%)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 (33.3%)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0.57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753694"/>
                  </a:ext>
                </a:extLst>
              </a:tr>
              <a:tr h="2848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Extensive colitis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6 (50%)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 (33.3%)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(66.7%)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5171058"/>
                  </a:ext>
                </a:extLst>
              </a:tr>
              <a:tr h="284864"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Biologic-naïve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8 (66.7%)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5 (83.3%)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3 (50%)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0.55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292052"/>
                  </a:ext>
                </a:extLst>
              </a:tr>
              <a:tr h="284864"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Smokers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 (8.3%)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 (16.7%)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 (0%)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1.00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276058"/>
                  </a:ext>
                </a:extLst>
              </a:tr>
              <a:tr h="210608"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Steroids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8 (66.7%)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(66.7%)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(66.7%)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1.00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en-GB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1328068"/>
                  </a:ext>
                </a:extLst>
              </a:tr>
              <a:tr h="210608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MES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(33.3%)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 (33.3%)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 (33.3%)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1.00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en-GB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406736"/>
                  </a:ext>
                </a:extLst>
              </a:tr>
              <a:tr h="21060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8 (66.7%)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(66.7%)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(66.7%)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en-GB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1876317"/>
                  </a:ext>
                </a:extLst>
              </a:tr>
              <a:tr h="210608">
                <a:tc rowSpan="3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PRO2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6 (50%)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3 (50%)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3 (50%)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0.29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en-GB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7736204"/>
                  </a:ext>
                </a:extLst>
              </a:tr>
              <a:tr h="21060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 (33.3%)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 (16.7%)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3 (50%)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en-GB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4978261"/>
                  </a:ext>
                </a:extLst>
              </a:tr>
              <a:tr h="21060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 (16.7%)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 (33.3%)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 (0%)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en-GB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0274730"/>
                  </a:ext>
                </a:extLst>
              </a:tr>
              <a:tr h="21060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CRP (mg/dl)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Median (range)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0.2 (0-2.7)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0.4 (0.1-1.3)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0.1 (0-2.7)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0.52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en-GB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630181"/>
                  </a:ext>
                </a:extLst>
              </a:tr>
              <a:tr h="21060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FC (μg/g)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Median (range)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1131.5 (18-3000)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1319.5 (18-2700)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981.5 (134-3000)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0.84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en-GB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570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193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E422F30A-FC04-FEA5-B71F-ED3F3DC412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RESULTS</a:t>
            </a:r>
            <a:endParaRPr lang="en-GB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26A4AB6-C851-DE66-A833-763C5C4B51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662"/>
          <a:stretch/>
        </p:blipFill>
        <p:spPr>
          <a:xfrm>
            <a:off x="5290456" y="2585137"/>
            <a:ext cx="5635821" cy="4141898"/>
          </a:xfrm>
          <a:prstGeom prst="rect">
            <a:avLst/>
          </a:prstGeom>
        </p:spPr>
      </p:pic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D25B452A-DCA9-E08F-C793-CB86944F03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73400" y="2170716"/>
            <a:ext cx="1565463" cy="25485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it-IT" sz="2000" b="1" dirty="0"/>
              <a:t>Baseline</a:t>
            </a:r>
            <a:endParaRPr lang="en-GB" sz="2000" b="1" dirty="0"/>
          </a:p>
        </p:txBody>
      </p:sp>
      <p:sp>
        <p:nvSpPr>
          <p:cNvPr id="9" name="Segnaposto testo 7">
            <a:extLst>
              <a:ext uri="{FF2B5EF4-FFF2-40B4-BE49-F238E27FC236}">
                <a16:creationId xmlns:a16="http://schemas.microsoft.com/office/drawing/2014/main" id="{1A548C64-5268-1BBB-A568-542874A1AC4F}"/>
              </a:ext>
            </a:extLst>
          </p:cNvPr>
          <p:cNvSpPr txBox="1">
            <a:spLocks/>
          </p:cNvSpPr>
          <p:nvPr/>
        </p:nvSpPr>
        <p:spPr>
          <a:xfrm>
            <a:off x="7692434" y="2170716"/>
            <a:ext cx="2231212" cy="25485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it-IT" sz="2000" b="1" dirty="0"/>
              <a:t>Post-</a:t>
            </a:r>
            <a:r>
              <a:rPr lang="it-IT" sz="2000" b="1" dirty="0" err="1"/>
              <a:t>induction</a:t>
            </a:r>
            <a:endParaRPr lang="en-GB" sz="2000" b="1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01BFDFC-5AAE-49C3-B595-818A8D8E4C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169"/>
          <a:stretch/>
        </p:blipFill>
        <p:spPr>
          <a:xfrm>
            <a:off x="1265722" y="2585137"/>
            <a:ext cx="5200392" cy="414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878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E422F30A-FC04-FEA5-B71F-ED3F3DC412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RESULTS</a:t>
            </a:r>
            <a:endParaRPr lang="en-GB" dirty="0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D25B452A-DCA9-E08F-C793-CB86944F03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41955" y="2198708"/>
            <a:ext cx="1565463" cy="25485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it-IT" sz="2000" b="1" dirty="0"/>
              <a:t>Baseline</a:t>
            </a:r>
            <a:endParaRPr lang="en-GB" sz="2000" b="1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01BFDFC-5AAE-49C3-B595-818A8D8E4C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169"/>
          <a:stretch/>
        </p:blipFill>
        <p:spPr>
          <a:xfrm>
            <a:off x="3934277" y="2613129"/>
            <a:ext cx="5200392" cy="4141898"/>
          </a:xfrm>
          <a:prstGeom prst="rect">
            <a:avLst/>
          </a:prstGeom>
        </p:spPr>
      </p:pic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8F4F980A-EC58-400F-962B-2776E853335A}"/>
              </a:ext>
            </a:extLst>
          </p:cNvPr>
          <p:cNvSpPr txBox="1">
            <a:spLocks/>
          </p:cNvSpPr>
          <p:nvPr/>
        </p:nvSpPr>
        <p:spPr>
          <a:xfrm>
            <a:off x="340340" y="3429000"/>
            <a:ext cx="3489649" cy="1866329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/>
              <a:t>Modulated pathways</a:t>
            </a:r>
          </a:p>
          <a:p>
            <a:r>
              <a:rPr lang="en-GB" sz="1600" dirty="0"/>
              <a:t>TGF-β response;</a:t>
            </a:r>
          </a:p>
          <a:p>
            <a:r>
              <a:rPr lang="en-GB" sz="1600" dirty="0"/>
              <a:t>EMT-related processes;</a:t>
            </a:r>
          </a:p>
          <a:p>
            <a:r>
              <a:rPr lang="en-GB" sz="1600" dirty="0"/>
              <a:t>Epithelial development;</a:t>
            </a:r>
          </a:p>
          <a:p>
            <a:r>
              <a:rPr lang="en-GB" sz="1600" dirty="0"/>
              <a:t>Fibroblast proliferation.</a:t>
            </a:r>
          </a:p>
        </p:txBody>
      </p:sp>
      <p:sp>
        <p:nvSpPr>
          <p:cNvPr id="11" name="Segnaposto testo 7">
            <a:extLst>
              <a:ext uri="{FF2B5EF4-FFF2-40B4-BE49-F238E27FC236}">
                <a16:creationId xmlns:a16="http://schemas.microsoft.com/office/drawing/2014/main" id="{AA6EB154-31A6-4E8D-B053-2F96F4EFD0A2}"/>
              </a:ext>
            </a:extLst>
          </p:cNvPr>
          <p:cNvSpPr txBox="1">
            <a:spLocks/>
          </p:cNvSpPr>
          <p:nvPr/>
        </p:nvSpPr>
        <p:spPr>
          <a:xfrm>
            <a:off x="9238957" y="3428999"/>
            <a:ext cx="2953043" cy="1866329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/>
              <a:t>Modulated pathways</a:t>
            </a:r>
          </a:p>
          <a:p>
            <a:r>
              <a:rPr lang="fr-FR" sz="1600" dirty="0"/>
              <a:t>Immune </a:t>
            </a:r>
            <a:r>
              <a:rPr lang="fr-FR" sz="1600" dirty="0" err="1"/>
              <a:t>regulation</a:t>
            </a:r>
            <a:r>
              <a:rPr lang="fr-FR" sz="1600" dirty="0"/>
              <a:t>;</a:t>
            </a:r>
          </a:p>
          <a:p>
            <a:r>
              <a:rPr lang="fr-FR" sz="1600" dirty="0"/>
              <a:t>T-</a:t>
            </a:r>
            <a:r>
              <a:rPr lang="fr-FR" sz="1600" dirty="0" err="1"/>
              <a:t>cell</a:t>
            </a:r>
            <a:r>
              <a:rPr lang="fr-FR" sz="1600" dirty="0"/>
              <a:t> </a:t>
            </a:r>
            <a:r>
              <a:rPr lang="fr-FR" sz="1600" dirty="0" err="1"/>
              <a:t>differentiation</a:t>
            </a:r>
            <a:r>
              <a:rPr lang="fr-FR" sz="1600" dirty="0"/>
              <a:t>;</a:t>
            </a:r>
          </a:p>
          <a:p>
            <a:r>
              <a:rPr lang="fr-FR" sz="1600" dirty="0" err="1"/>
              <a:t>Complement</a:t>
            </a:r>
            <a:r>
              <a:rPr lang="fr-FR" sz="1600" dirty="0"/>
              <a:t> activation.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9218275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E422F30A-FC04-FEA5-B71F-ED3F3DC412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RESULTS</a:t>
            </a:r>
            <a:endParaRPr lang="en-GB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26A4AB6-C851-DE66-A833-763C5C4B51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662"/>
          <a:stretch/>
        </p:blipFill>
        <p:spPr>
          <a:xfrm>
            <a:off x="5290456" y="2585137"/>
            <a:ext cx="5635821" cy="4141898"/>
          </a:xfrm>
          <a:prstGeom prst="rect">
            <a:avLst/>
          </a:prstGeom>
        </p:spPr>
      </p:pic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D25B452A-DCA9-E08F-C793-CB86944F03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73400" y="2170716"/>
            <a:ext cx="1565463" cy="25485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it-IT" sz="2000" b="1" dirty="0"/>
              <a:t>Baseline</a:t>
            </a:r>
            <a:endParaRPr lang="en-GB" sz="2000" b="1" dirty="0"/>
          </a:p>
        </p:txBody>
      </p:sp>
      <p:sp>
        <p:nvSpPr>
          <p:cNvPr id="9" name="Segnaposto testo 7">
            <a:extLst>
              <a:ext uri="{FF2B5EF4-FFF2-40B4-BE49-F238E27FC236}">
                <a16:creationId xmlns:a16="http://schemas.microsoft.com/office/drawing/2014/main" id="{1A548C64-5268-1BBB-A568-542874A1AC4F}"/>
              </a:ext>
            </a:extLst>
          </p:cNvPr>
          <p:cNvSpPr txBox="1">
            <a:spLocks/>
          </p:cNvSpPr>
          <p:nvPr/>
        </p:nvSpPr>
        <p:spPr>
          <a:xfrm>
            <a:off x="7692434" y="2170716"/>
            <a:ext cx="2231212" cy="25485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it-IT" sz="2000" b="1" dirty="0"/>
              <a:t>Post-</a:t>
            </a:r>
            <a:r>
              <a:rPr lang="it-IT" sz="2000" b="1" dirty="0" err="1"/>
              <a:t>induction</a:t>
            </a:r>
            <a:endParaRPr lang="en-GB" sz="2000" b="1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01BFDFC-5AAE-49C3-B595-818A8D8E4C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169"/>
          <a:stretch/>
        </p:blipFill>
        <p:spPr>
          <a:xfrm>
            <a:off x="1265722" y="2585137"/>
            <a:ext cx="5200392" cy="414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409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E422F30A-FC04-FEA5-B71F-ED3F3DC412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RESULTS</a:t>
            </a:r>
            <a:endParaRPr lang="en-GB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26A4AB6-C851-DE66-A833-763C5C4B51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662"/>
          <a:stretch/>
        </p:blipFill>
        <p:spPr>
          <a:xfrm>
            <a:off x="2733869" y="2594468"/>
            <a:ext cx="5635821" cy="4141898"/>
          </a:xfrm>
          <a:prstGeom prst="rect">
            <a:avLst/>
          </a:prstGeom>
        </p:spPr>
      </p:pic>
      <p:sp>
        <p:nvSpPr>
          <p:cNvPr id="9" name="Segnaposto testo 7">
            <a:extLst>
              <a:ext uri="{FF2B5EF4-FFF2-40B4-BE49-F238E27FC236}">
                <a16:creationId xmlns:a16="http://schemas.microsoft.com/office/drawing/2014/main" id="{1A548C64-5268-1BBB-A568-542874A1AC4F}"/>
              </a:ext>
            </a:extLst>
          </p:cNvPr>
          <p:cNvSpPr txBox="1">
            <a:spLocks/>
          </p:cNvSpPr>
          <p:nvPr/>
        </p:nvSpPr>
        <p:spPr>
          <a:xfrm>
            <a:off x="5135847" y="2180047"/>
            <a:ext cx="2231212" cy="25485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it-IT" sz="2000" b="1" dirty="0"/>
              <a:t>Post-</a:t>
            </a:r>
            <a:r>
              <a:rPr lang="it-IT" sz="2000" b="1" dirty="0" err="1"/>
              <a:t>induction</a:t>
            </a:r>
            <a:endParaRPr lang="en-GB" sz="2000" b="1" dirty="0"/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FDBBF406-0740-4F38-A7CE-13C78BE3D45C}"/>
              </a:ext>
            </a:extLst>
          </p:cNvPr>
          <p:cNvSpPr txBox="1">
            <a:spLocks/>
          </p:cNvSpPr>
          <p:nvPr/>
        </p:nvSpPr>
        <p:spPr>
          <a:xfrm>
            <a:off x="340340" y="3429000"/>
            <a:ext cx="3419897" cy="2048069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/>
              <a:t>Modulated pathways</a:t>
            </a:r>
          </a:p>
          <a:p>
            <a:r>
              <a:rPr lang="en-GB" sz="1600" dirty="0"/>
              <a:t>Epithelial development;</a:t>
            </a:r>
          </a:p>
          <a:p>
            <a:r>
              <a:rPr lang="en-GB" sz="1600" dirty="0"/>
              <a:t>EMT;</a:t>
            </a:r>
          </a:p>
          <a:p>
            <a:r>
              <a:rPr lang="en-GB" sz="1600" dirty="0"/>
              <a:t>TGF-β receptor</a:t>
            </a:r>
            <a:br>
              <a:rPr lang="en-GB" sz="1600" dirty="0"/>
            </a:br>
            <a:r>
              <a:rPr lang="en-GB" sz="1600" dirty="0"/>
              <a:t>signalling;</a:t>
            </a:r>
          </a:p>
          <a:p>
            <a:r>
              <a:rPr lang="en-GB" sz="1600" dirty="0"/>
              <a:t>Hypoxia-related pathways.</a:t>
            </a:r>
          </a:p>
        </p:txBody>
      </p:sp>
      <p:sp>
        <p:nvSpPr>
          <p:cNvPr id="11" name="Segnaposto testo 7">
            <a:extLst>
              <a:ext uri="{FF2B5EF4-FFF2-40B4-BE49-F238E27FC236}">
                <a16:creationId xmlns:a16="http://schemas.microsoft.com/office/drawing/2014/main" id="{7029C1A7-7EFD-41FF-BB96-FFC44C27C0A8}"/>
              </a:ext>
            </a:extLst>
          </p:cNvPr>
          <p:cNvSpPr txBox="1">
            <a:spLocks/>
          </p:cNvSpPr>
          <p:nvPr/>
        </p:nvSpPr>
        <p:spPr>
          <a:xfrm>
            <a:off x="9238957" y="3428999"/>
            <a:ext cx="2953043" cy="1866329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/>
              <a:t>Modulated pathways</a:t>
            </a:r>
          </a:p>
          <a:p>
            <a:r>
              <a:rPr lang="fr-FR" sz="1600" dirty="0" err="1"/>
              <a:t>Epithelial</a:t>
            </a:r>
            <a:r>
              <a:rPr lang="fr-FR" sz="1600" dirty="0"/>
              <a:t> </a:t>
            </a:r>
            <a:r>
              <a:rPr lang="fr-FR" sz="1600" dirty="0" err="1"/>
              <a:t>differentiation</a:t>
            </a:r>
            <a:r>
              <a:rPr lang="fr-FR" sz="1600" dirty="0"/>
              <a:t>;</a:t>
            </a:r>
          </a:p>
          <a:p>
            <a:r>
              <a:rPr lang="fr-FR" sz="1600" dirty="0"/>
              <a:t>T-</a:t>
            </a:r>
            <a:r>
              <a:rPr lang="fr-FR" sz="1600" dirty="0" err="1"/>
              <a:t>cell</a:t>
            </a:r>
            <a:r>
              <a:rPr lang="fr-FR" sz="1600" dirty="0"/>
              <a:t> </a:t>
            </a:r>
            <a:r>
              <a:rPr lang="fr-FR" sz="1600" dirty="0" err="1"/>
              <a:t>differentiation</a:t>
            </a:r>
            <a:r>
              <a:rPr lang="fr-FR" sz="1600" dirty="0"/>
              <a:t>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8980944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E422F30A-FC04-FEA5-B71F-ED3F3DC412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RESULTS</a:t>
            </a:r>
            <a:endParaRPr lang="en-GB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26A4AB6-C851-DE66-A833-763C5C4B51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662"/>
          <a:stretch/>
        </p:blipFill>
        <p:spPr>
          <a:xfrm>
            <a:off x="5290456" y="2585137"/>
            <a:ext cx="5635821" cy="4141898"/>
          </a:xfrm>
          <a:prstGeom prst="rect">
            <a:avLst/>
          </a:prstGeom>
        </p:spPr>
      </p:pic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D25B452A-DCA9-E08F-C793-CB86944F03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73400" y="2170716"/>
            <a:ext cx="1565463" cy="25485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it-IT" sz="2000" b="1" dirty="0"/>
              <a:t>Baseline</a:t>
            </a:r>
            <a:endParaRPr lang="en-GB" sz="2000" b="1" dirty="0"/>
          </a:p>
        </p:txBody>
      </p:sp>
      <p:sp>
        <p:nvSpPr>
          <p:cNvPr id="9" name="Segnaposto testo 7">
            <a:extLst>
              <a:ext uri="{FF2B5EF4-FFF2-40B4-BE49-F238E27FC236}">
                <a16:creationId xmlns:a16="http://schemas.microsoft.com/office/drawing/2014/main" id="{1A548C64-5268-1BBB-A568-542874A1AC4F}"/>
              </a:ext>
            </a:extLst>
          </p:cNvPr>
          <p:cNvSpPr txBox="1">
            <a:spLocks/>
          </p:cNvSpPr>
          <p:nvPr/>
        </p:nvSpPr>
        <p:spPr>
          <a:xfrm>
            <a:off x="7692434" y="2170716"/>
            <a:ext cx="2231212" cy="25485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it-IT" sz="2000" b="1" dirty="0"/>
              <a:t>Post-</a:t>
            </a:r>
            <a:r>
              <a:rPr lang="it-IT" sz="2000" b="1" dirty="0" err="1"/>
              <a:t>induction</a:t>
            </a:r>
            <a:endParaRPr lang="en-GB" sz="2000" b="1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01BFDFC-5AAE-49C3-B595-818A8D8E4C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169"/>
          <a:stretch/>
        </p:blipFill>
        <p:spPr>
          <a:xfrm>
            <a:off x="1265722" y="2585137"/>
            <a:ext cx="5200392" cy="414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633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34EDB-B7D1-6EE0-AC4E-4CCF9E353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54FA4F51-A926-251B-D957-56CFE123DE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RESULTS</a:t>
            </a:r>
            <a:endParaRPr lang="en-GB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899C8AA-44A7-B00E-1F5B-681E9A30D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722" y="2585137"/>
            <a:ext cx="9660556" cy="4141898"/>
          </a:xfrm>
          <a:prstGeom prst="rect">
            <a:avLst/>
          </a:prstGeom>
        </p:spPr>
      </p:pic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D5633B1A-F38E-6EFD-FABE-08206B446F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73400" y="2170716"/>
            <a:ext cx="1565463" cy="25485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it-IT" sz="2000" b="1" dirty="0"/>
              <a:t>Baseline</a:t>
            </a:r>
            <a:endParaRPr lang="en-GB" sz="2000" b="1" dirty="0"/>
          </a:p>
        </p:txBody>
      </p:sp>
      <p:sp>
        <p:nvSpPr>
          <p:cNvPr id="9" name="Segnaposto testo 7">
            <a:extLst>
              <a:ext uri="{FF2B5EF4-FFF2-40B4-BE49-F238E27FC236}">
                <a16:creationId xmlns:a16="http://schemas.microsoft.com/office/drawing/2014/main" id="{C462B50F-17C8-F19A-A087-BFC1CF291485}"/>
              </a:ext>
            </a:extLst>
          </p:cNvPr>
          <p:cNvSpPr txBox="1">
            <a:spLocks/>
          </p:cNvSpPr>
          <p:nvPr/>
        </p:nvSpPr>
        <p:spPr>
          <a:xfrm>
            <a:off x="7692434" y="2170716"/>
            <a:ext cx="2231212" cy="25485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it-IT" sz="2000" b="1" dirty="0"/>
              <a:t>Post-</a:t>
            </a:r>
            <a:r>
              <a:rPr lang="it-IT" sz="2000" b="1" dirty="0" err="1"/>
              <a:t>induction</a:t>
            </a:r>
            <a:endParaRPr lang="en-GB" sz="2000" b="1" dirty="0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0DF5A3B-B57D-A594-E00D-893D8020BBA7}"/>
              </a:ext>
            </a:extLst>
          </p:cNvPr>
          <p:cNvSpPr/>
          <p:nvPr/>
        </p:nvSpPr>
        <p:spPr>
          <a:xfrm>
            <a:off x="1467174" y="5861787"/>
            <a:ext cx="1035393" cy="2598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8C766F2-BDBE-BF4E-620C-F079EAC21E56}"/>
              </a:ext>
            </a:extLst>
          </p:cNvPr>
          <p:cNvSpPr/>
          <p:nvPr/>
        </p:nvSpPr>
        <p:spPr>
          <a:xfrm>
            <a:off x="6942345" y="4281639"/>
            <a:ext cx="1035393" cy="2598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81438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F2BDE809-CD95-8968-5493-CF55B5C1D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RESULTS</a:t>
            </a:r>
            <a:endParaRPr lang="en-GB" dirty="0"/>
          </a:p>
        </p:txBody>
      </p:sp>
      <p:sp>
        <p:nvSpPr>
          <p:cNvPr id="5" name="Segnaposto testo 7">
            <a:extLst>
              <a:ext uri="{FF2B5EF4-FFF2-40B4-BE49-F238E27FC236}">
                <a16:creationId xmlns:a16="http://schemas.microsoft.com/office/drawing/2014/main" id="{2553E8EF-8177-1737-5D92-9032D4FF3D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73400" y="2170716"/>
            <a:ext cx="1565463" cy="25485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it-IT" sz="2000" b="1" dirty="0"/>
              <a:t>T0</a:t>
            </a:r>
            <a:endParaRPr lang="en-GB" sz="2000" b="1" dirty="0"/>
          </a:p>
        </p:txBody>
      </p:sp>
      <p:sp>
        <p:nvSpPr>
          <p:cNvPr id="6" name="Segnaposto testo 7">
            <a:extLst>
              <a:ext uri="{FF2B5EF4-FFF2-40B4-BE49-F238E27FC236}">
                <a16:creationId xmlns:a16="http://schemas.microsoft.com/office/drawing/2014/main" id="{BA7F828B-601B-8828-2E49-9F6F949D473C}"/>
              </a:ext>
            </a:extLst>
          </p:cNvPr>
          <p:cNvSpPr txBox="1">
            <a:spLocks/>
          </p:cNvSpPr>
          <p:nvPr/>
        </p:nvSpPr>
        <p:spPr>
          <a:xfrm>
            <a:off x="7692434" y="2170716"/>
            <a:ext cx="2231212" cy="25485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it-IT" sz="2000" b="1" dirty="0"/>
              <a:t>Post-</a:t>
            </a:r>
            <a:r>
              <a:rPr lang="it-IT" sz="2000" b="1" dirty="0" err="1"/>
              <a:t>induction</a:t>
            </a:r>
            <a:endParaRPr lang="en-GB" sz="2000" b="1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638972DA-D5EC-BA35-E3B6-5F0481346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589" y="2570105"/>
            <a:ext cx="9622059" cy="4287895"/>
          </a:xfrm>
          <a:prstGeom prst="rect">
            <a:avLst/>
          </a:prstGeom>
        </p:spPr>
      </p:pic>
      <p:sp>
        <p:nvSpPr>
          <p:cNvPr id="9" name="Segnaposto testo 7">
            <a:extLst>
              <a:ext uri="{FF2B5EF4-FFF2-40B4-BE49-F238E27FC236}">
                <a16:creationId xmlns:a16="http://schemas.microsoft.com/office/drawing/2014/main" id="{0BC2DA86-8FEA-5F03-41F3-C79DF27CA74C}"/>
              </a:ext>
            </a:extLst>
          </p:cNvPr>
          <p:cNvSpPr txBox="1">
            <a:spLocks/>
          </p:cNvSpPr>
          <p:nvPr/>
        </p:nvSpPr>
        <p:spPr>
          <a:xfrm>
            <a:off x="3744227" y="5601903"/>
            <a:ext cx="1064515" cy="475523"/>
          </a:xfrm>
          <a:prstGeom prst="rect">
            <a:avLst/>
          </a:prstGeom>
          <a:solidFill>
            <a:schemeClr val="bg1"/>
          </a:solidFill>
          <a:ln>
            <a:solidFill>
              <a:srgbClr val="0000CE"/>
            </a:solidFill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1200" b="1" dirty="0"/>
              <a:t>AUC = 0.83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1200" b="1" dirty="0"/>
              <a:t>p = 0.07</a:t>
            </a:r>
            <a:endParaRPr lang="en-GB" sz="1200" b="1" dirty="0"/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982915D8-AC88-38DC-3500-50C7C0348EFE}"/>
              </a:ext>
            </a:extLst>
          </p:cNvPr>
          <p:cNvSpPr txBox="1">
            <a:spLocks/>
          </p:cNvSpPr>
          <p:nvPr/>
        </p:nvSpPr>
        <p:spPr>
          <a:xfrm>
            <a:off x="9410638" y="5601903"/>
            <a:ext cx="1064515" cy="475523"/>
          </a:xfrm>
          <a:prstGeom prst="rect">
            <a:avLst/>
          </a:prstGeom>
          <a:solidFill>
            <a:schemeClr val="bg1"/>
          </a:solidFill>
          <a:ln>
            <a:solidFill>
              <a:srgbClr val="0000CE"/>
            </a:solidFill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1200" b="1" dirty="0"/>
              <a:t>AUC = 0.93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1200" b="1" dirty="0"/>
              <a:t>p = 0.01</a:t>
            </a:r>
            <a:endParaRPr lang="en-GB" sz="1200" b="1" dirty="0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BEE4652-3521-45E9-90E4-E20ECE285985}"/>
              </a:ext>
            </a:extLst>
          </p:cNvPr>
          <p:cNvSpPr/>
          <p:nvPr/>
        </p:nvSpPr>
        <p:spPr>
          <a:xfrm>
            <a:off x="6254886" y="2570105"/>
            <a:ext cx="632297" cy="55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1905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1D536395-B0BD-E069-EE64-782A946FB2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CONCLUSIONS</a:t>
            </a:r>
            <a:endParaRPr lang="en-GB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3E3E79A-6375-1ADD-DBE1-6185EB0026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2400" dirty="0"/>
              <a:t>Specific circulating miRNA signatures may serve as </a:t>
            </a:r>
            <a:r>
              <a:rPr lang="en-GB" sz="2400" b="1" dirty="0"/>
              <a:t>early biomarkers </a:t>
            </a:r>
            <a:r>
              <a:rPr lang="en-GB" sz="2400" dirty="0"/>
              <a:t>of treatment response in UC</a:t>
            </a:r>
          </a:p>
          <a:p>
            <a:endParaRPr lang="en-GB" sz="2400" dirty="0"/>
          </a:p>
          <a:p>
            <a:r>
              <a:rPr lang="en-GB" sz="2400" dirty="0"/>
              <a:t>Before treatment and particularly following induction, enrichment analysis of target genes for upregulated miRNAs revealed modulation of pathways involved in </a:t>
            </a:r>
            <a:r>
              <a:rPr lang="en-GB" sz="2400" b="1" dirty="0"/>
              <a:t>T-cell differentiation</a:t>
            </a:r>
            <a:r>
              <a:rPr lang="en-GB" sz="2400" dirty="0"/>
              <a:t>, while targets of downregulated miRNAs in responders were significantly associated with </a:t>
            </a:r>
            <a:r>
              <a:rPr lang="en-GB" sz="2400" b="1" dirty="0"/>
              <a:t>EMT and TGF-β receptor </a:t>
            </a:r>
            <a:r>
              <a:rPr lang="en-GB" sz="2400" b="1" dirty="0" err="1"/>
              <a:t>signaling</a:t>
            </a:r>
            <a:r>
              <a:rPr lang="en-GB" sz="2400" dirty="0"/>
              <a:t>.</a:t>
            </a:r>
          </a:p>
          <a:p>
            <a:endParaRPr lang="en-GB" sz="2400" dirty="0"/>
          </a:p>
          <a:p>
            <a:r>
              <a:rPr lang="en-GB" sz="2400" b="1" dirty="0"/>
              <a:t>MiR-200a-3p</a:t>
            </a:r>
            <a:r>
              <a:rPr lang="en-GB" sz="2400" dirty="0"/>
              <a:t> emerged as a promising candidate, demonstrating strong predictive performance for 12-month combined clinical-endoscopic remission when assessed at the end of infliximab induction.</a:t>
            </a:r>
          </a:p>
        </p:txBody>
      </p:sp>
    </p:spTree>
    <p:extLst>
      <p:ext uri="{BB962C8B-B14F-4D97-AF65-F5344CB8AC3E}">
        <p14:creationId xmlns:p14="http://schemas.microsoft.com/office/powerpoint/2010/main" val="3592322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62D4C2EC-A0AD-45F1-ED5D-9196FAC969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err="1"/>
              <a:t>Disclosures</a:t>
            </a:r>
            <a:endParaRPr lang="en-GB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4890778-440D-4EF1-E239-4E14C37823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/>
              <a:t>Speaker fees from Aurora </a:t>
            </a:r>
            <a:r>
              <a:rPr lang="en-GB" sz="2400" dirty="0" err="1"/>
              <a:t>Biofarma</a:t>
            </a:r>
            <a:r>
              <a:rPr lang="en-GB" sz="2400" dirty="0"/>
              <a:t>, and Ferring. Research support from the European Crohn’s and Colitis Organisation. Travel grants from </a:t>
            </a:r>
            <a:r>
              <a:rPr lang="en-GB" sz="2400" dirty="0" err="1"/>
              <a:t>Abbvie</a:t>
            </a:r>
            <a:r>
              <a:rPr lang="en-GB" sz="2400" dirty="0"/>
              <a:t>, </a:t>
            </a:r>
            <a:r>
              <a:rPr lang="en-GB" sz="2400" dirty="0" err="1"/>
              <a:t>Alfasigma</a:t>
            </a:r>
            <a:r>
              <a:rPr lang="en-GB" sz="2400" dirty="0"/>
              <a:t>, Celltrion, Eli Lilly, Ferring, Johnson&amp;Johnson, </a:t>
            </a:r>
            <a:r>
              <a:rPr lang="en-GB" sz="2400" dirty="0" err="1"/>
              <a:t>Malesci</a:t>
            </a:r>
            <a:r>
              <a:rPr lang="en-GB" sz="2400" dirty="0"/>
              <a:t>, Pfizer. </a:t>
            </a:r>
          </a:p>
        </p:txBody>
      </p:sp>
    </p:spTree>
    <p:extLst>
      <p:ext uri="{BB962C8B-B14F-4D97-AF65-F5344CB8AC3E}">
        <p14:creationId xmlns:p14="http://schemas.microsoft.com/office/powerpoint/2010/main" val="23306694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23ECBE99-47C0-670F-63CD-7E7A08D3F9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LIMITATIONS</a:t>
            </a:r>
            <a:endParaRPr lang="en-GB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49C8517-60D7-819B-810C-25F58431F2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2400" dirty="0"/>
              <a:t>Relatively small sample size</a:t>
            </a:r>
          </a:p>
          <a:p>
            <a:endParaRPr lang="en-GB" sz="2400" dirty="0"/>
          </a:p>
          <a:p>
            <a:r>
              <a:rPr lang="en-GB" sz="2400" dirty="0"/>
              <a:t>Lack of correlation with known biomarkers (i.e., FC, CRP)</a:t>
            </a:r>
          </a:p>
          <a:p>
            <a:endParaRPr lang="en-GB" sz="2400" dirty="0"/>
          </a:p>
          <a:p>
            <a:r>
              <a:rPr lang="en-GB" sz="2400" u="sng" dirty="0"/>
              <a:t>Lack of tissue-level confirmation (ongoing)</a:t>
            </a:r>
          </a:p>
          <a:p>
            <a:endParaRPr lang="en-GB" sz="2400" u="sng" dirty="0"/>
          </a:p>
          <a:p>
            <a:r>
              <a:rPr lang="en-GB" sz="2400" u="sng" dirty="0"/>
              <a:t>Lack of external, independent validation (ongoing)</a:t>
            </a:r>
          </a:p>
        </p:txBody>
      </p:sp>
    </p:spTree>
    <p:extLst>
      <p:ext uri="{BB962C8B-B14F-4D97-AF65-F5344CB8AC3E}">
        <p14:creationId xmlns:p14="http://schemas.microsoft.com/office/powerpoint/2010/main" val="33567502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1E492-4FD1-CEFD-E575-85A364692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mento grafico 5" descr="Tempio greco con riempimento a tinta unita">
            <a:extLst>
              <a:ext uri="{FF2B5EF4-FFF2-40B4-BE49-F238E27FC236}">
                <a16:creationId xmlns:a16="http://schemas.microsoft.com/office/drawing/2014/main" id="{4188EE3A-5235-F460-3947-02C3BB1B6E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1909" y="3472318"/>
            <a:ext cx="433985" cy="433985"/>
          </a:xfrm>
          <a:prstGeom prst="rect">
            <a:avLst/>
          </a:prstGeom>
        </p:spPr>
      </p:pic>
      <p:pic>
        <p:nvPicPr>
          <p:cNvPr id="7" name="Elemento grafico 6" descr="Medico con riempimento a tinta unita">
            <a:extLst>
              <a:ext uri="{FF2B5EF4-FFF2-40B4-BE49-F238E27FC236}">
                <a16:creationId xmlns:a16="http://schemas.microsoft.com/office/drawing/2014/main" id="{A345EC4D-384A-59B9-CCE1-99FFEAEC4A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1911" y="2913518"/>
            <a:ext cx="458590" cy="45859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680AC35B-269C-95E5-4D46-598338DBB4D9}"/>
              </a:ext>
            </a:extLst>
          </p:cNvPr>
          <p:cNvSpPr txBox="1"/>
          <p:nvPr/>
        </p:nvSpPr>
        <p:spPr>
          <a:xfrm>
            <a:off x="1012933" y="2888052"/>
            <a:ext cx="3926439" cy="50257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de-DE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44952">
              <a:defRPr/>
            </a:pPr>
            <a:r>
              <a:rPr lang="en-GB" sz="1333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IBD Referral Centre, Gastroenterology Unit</a:t>
            </a:r>
            <a:r>
              <a:rPr lang="en-GB" sz="133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  <a:br>
              <a:rPr lang="en-GB" sz="133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333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Careggi</a:t>
            </a:r>
            <a:r>
              <a:rPr lang="en-GB" sz="133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University Hospital, Florence, Italy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2344A17-18CD-02B3-E888-49264EF7894A}"/>
              </a:ext>
            </a:extLst>
          </p:cNvPr>
          <p:cNvSpPr txBox="1"/>
          <p:nvPr/>
        </p:nvSpPr>
        <p:spPr>
          <a:xfrm>
            <a:off x="1012931" y="4569014"/>
            <a:ext cx="1824471" cy="2974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de-DE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44952">
              <a:defRPr/>
            </a:pPr>
            <a:r>
              <a:rPr lang="en-GB" sz="133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@IBD_Tom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15A2D06-169F-1B44-9235-17F90AE501C1}"/>
              </a:ext>
            </a:extLst>
          </p:cNvPr>
          <p:cNvSpPr txBox="1"/>
          <p:nvPr/>
        </p:nvSpPr>
        <p:spPr>
          <a:xfrm>
            <a:off x="1012934" y="4042004"/>
            <a:ext cx="3926438" cy="2974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de-DE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44952">
              <a:defRPr/>
            </a:pPr>
            <a:r>
              <a:rPr lang="en-GB" sz="133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tommaso.innocenti@unifi.it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767EDF0-863E-DB71-EAFD-76AE154F0871}"/>
              </a:ext>
            </a:extLst>
          </p:cNvPr>
          <p:cNvSpPr txBox="1"/>
          <p:nvPr/>
        </p:nvSpPr>
        <p:spPr>
          <a:xfrm>
            <a:off x="1012931" y="3447230"/>
            <a:ext cx="3926440" cy="50257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de-DE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44952">
              <a:defRPr/>
            </a:pPr>
            <a:r>
              <a:rPr lang="en-GB" sz="1333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Dept. of Experimental and Clinical Biomedical</a:t>
            </a:r>
            <a:br>
              <a:rPr lang="en-GB" sz="1333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333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Sciences</a:t>
            </a:r>
            <a:r>
              <a:rPr lang="en-GB" sz="133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University of Florence, Florence, Italy</a:t>
            </a:r>
          </a:p>
        </p:txBody>
      </p:sp>
      <p:pic>
        <p:nvPicPr>
          <p:cNvPr id="12" name="Elemento grafico 11" descr="Busta con riempimento a tinta unita">
            <a:extLst>
              <a:ext uri="{FF2B5EF4-FFF2-40B4-BE49-F238E27FC236}">
                <a16:creationId xmlns:a16="http://schemas.microsoft.com/office/drawing/2014/main" id="{EEB799E2-6F39-40D7-4879-19CE040E34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2766" y="3980318"/>
            <a:ext cx="433984" cy="433984"/>
          </a:xfrm>
          <a:prstGeom prst="rect">
            <a:avLst/>
          </a:prstGeom>
        </p:spPr>
      </p:pic>
      <p:pic>
        <p:nvPicPr>
          <p:cNvPr id="13" name="Picture 2" descr="X Logo - Vettori e PSD gratuiti da scaricare">
            <a:extLst>
              <a:ext uri="{FF2B5EF4-FFF2-40B4-BE49-F238E27FC236}">
                <a16:creationId xmlns:a16="http://schemas.microsoft.com/office/drawing/2014/main" id="{2F0F12A2-B6A2-99DA-AEF5-295EFC135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90" y="4546183"/>
            <a:ext cx="348535" cy="34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Untertitel 6">
            <a:extLst>
              <a:ext uri="{FF2B5EF4-FFF2-40B4-BE49-F238E27FC236}">
                <a16:creationId xmlns:a16="http://schemas.microsoft.com/office/drawing/2014/main" id="{1A5FEA76-8E6B-1D46-EDDA-5265BD3E749B}"/>
              </a:ext>
            </a:extLst>
          </p:cNvPr>
          <p:cNvSpPr txBox="1">
            <a:spLocks/>
          </p:cNvSpPr>
          <p:nvPr/>
        </p:nvSpPr>
        <p:spPr>
          <a:xfrm>
            <a:off x="552385" y="2040236"/>
            <a:ext cx="4882371" cy="726383"/>
          </a:xfrm>
          <a:prstGeom prst="rect">
            <a:avLst/>
          </a:prstGeom>
        </p:spPr>
        <p:txBody>
          <a:bodyPr vert="horz" lIns="108371" tIns="54185" rIns="108371" bIns="54185" rtlCol="0">
            <a:normAutofit lnSpcReduction="10000"/>
          </a:bodyPr>
          <a:lstStyle>
            <a:defPPr>
              <a:defRPr lang="de-DE"/>
            </a:defPPr>
            <a:lvl1pPr marL="0" indent="-228600" algn="l" defTabSz="60958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GB" sz="1867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Tommaso Innocenti, MD</a:t>
            </a:r>
          </a:p>
          <a:p>
            <a:pPr indent="0">
              <a:buNone/>
            </a:pPr>
            <a:r>
              <a:rPr lang="en-GB" sz="1867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Assistant Professor of Gastroenterology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54304E6-B4D5-00BA-E1B4-E358BFB93C4D}"/>
              </a:ext>
            </a:extLst>
          </p:cNvPr>
          <p:cNvSpPr txBox="1"/>
          <p:nvPr/>
        </p:nvSpPr>
        <p:spPr>
          <a:xfrm>
            <a:off x="6234274" y="2400685"/>
            <a:ext cx="2969416" cy="25537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33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IBD Referral Centre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Siro Bagnoli, MD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Gabriele Dragoni, MD PhD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Tommaso Innocenti, MD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Giuseppe </a:t>
            </a:r>
            <a:r>
              <a:rPr lang="en-GB" sz="1333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Macrì</a:t>
            </a: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MD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Francesca </a:t>
            </a:r>
            <a:r>
              <a:rPr lang="en-GB" sz="1333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Rogai</a:t>
            </a: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MD</a:t>
            </a:r>
          </a:p>
          <a:p>
            <a:pPr defTabSz="722475">
              <a:defRPr/>
            </a:pPr>
            <a:endParaRPr lang="en-GB" sz="1333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defTabSz="722475">
              <a:defRPr/>
            </a:pPr>
            <a:r>
              <a:rPr lang="en-GB" sz="1333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Gastroenterology Research Unit</a:t>
            </a:r>
          </a:p>
          <a:p>
            <a:pPr defTabSz="722475">
              <a:defRPr/>
            </a:pP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Andrea Galli, MD PhD</a:t>
            </a:r>
          </a:p>
          <a:p>
            <a:pPr defTabSz="722475">
              <a:defRPr/>
            </a:pP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Maria Rosa Biagini, MD PhD</a:t>
            </a:r>
          </a:p>
          <a:p>
            <a:pPr defTabSz="722475">
              <a:defRPr/>
            </a:pP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Erica Nicola Lynch, MD</a:t>
            </a:r>
          </a:p>
          <a:p>
            <a:pPr defTabSz="722475">
              <a:defRPr/>
            </a:pP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Armando Curto, PhD student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CB440C7-A7B7-840E-529C-D24DFE497239}"/>
              </a:ext>
            </a:extLst>
          </p:cNvPr>
          <p:cNvSpPr txBox="1"/>
          <p:nvPr/>
        </p:nvSpPr>
        <p:spPr>
          <a:xfrm>
            <a:off x="9169912" y="4246767"/>
            <a:ext cx="2692400" cy="70769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22475">
              <a:defRPr/>
            </a:pPr>
            <a:r>
              <a:rPr lang="en-GB" sz="1333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Endoscopy</a:t>
            </a:r>
          </a:p>
          <a:p>
            <a:pPr defTabSz="722475">
              <a:defRPr/>
            </a:pP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Matteo </a:t>
            </a:r>
            <a:r>
              <a:rPr lang="en-GB" sz="1333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Gottin</a:t>
            </a: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MD</a:t>
            </a:r>
          </a:p>
          <a:p>
            <a:pPr defTabSz="722475">
              <a:defRPr/>
            </a:pP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Beatrice </a:t>
            </a:r>
            <a:r>
              <a:rPr lang="en-GB" sz="1333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Orlandini</a:t>
            </a: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MD</a:t>
            </a:r>
          </a:p>
        </p:txBody>
      </p:sp>
      <p:sp>
        <p:nvSpPr>
          <p:cNvPr id="20" name="Untertitel 6">
            <a:extLst>
              <a:ext uri="{FF2B5EF4-FFF2-40B4-BE49-F238E27FC236}">
                <a16:creationId xmlns:a16="http://schemas.microsoft.com/office/drawing/2014/main" id="{847E5E2F-BD5E-8192-206F-4695147338E5}"/>
              </a:ext>
            </a:extLst>
          </p:cNvPr>
          <p:cNvSpPr txBox="1">
            <a:spLocks/>
          </p:cNvSpPr>
          <p:nvPr/>
        </p:nvSpPr>
        <p:spPr>
          <a:xfrm>
            <a:off x="6200495" y="2054208"/>
            <a:ext cx="5661818" cy="473786"/>
          </a:xfrm>
          <a:prstGeom prst="rect">
            <a:avLst/>
          </a:prstGeom>
        </p:spPr>
        <p:txBody>
          <a:bodyPr vert="horz" lIns="108371" tIns="54185" rIns="108371" bIns="54185" rtlCol="0">
            <a:normAutofit fontScale="92500"/>
          </a:bodyPr>
          <a:lstStyle>
            <a:defPPr>
              <a:defRPr lang="de-DE"/>
            </a:defPPr>
            <a:lvl1pPr marL="0" indent="-228600" algn="l" defTabSz="60958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GB" sz="1867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Careggi</a:t>
            </a:r>
            <a:r>
              <a:rPr lang="en-GB" sz="1867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University Hospital, Gastroenterology Unit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EA6DB39E-4874-C7AB-D079-47867A055880}"/>
              </a:ext>
            </a:extLst>
          </p:cNvPr>
          <p:cNvSpPr txBox="1"/>
          <p:nvPr/>
        </p:nvSpPr>
        <p:spPr>
          <a:xfrm>
            <a:off x="6234274" y="5582705"/>
            <a:ext cx="2815932" cy="1172037"/>
          </a:xfrm>
          <a:prstGeom prst="rect">
            <a:avLst/>
          </a:prstGeom>
          <a:noFill/>
        </p:spPr>
        <p:txBody>
          <a:bodyPr wrap="square" numCol="1" rtlCol="0">
            <a:noAutofit/>
          </a:bodyPr>
          <a:lstStyle>
            <a:defPPr>
              <a:defRPr lang="de-DE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Serena </a:t>
            </a:r>
            <a:r>
              <a:rPr lang="en-GB" sz="1333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Pillozzi</a:t>
            </a: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PhD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Federico Scolari, PhD student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Beatrice </a:t>
            </a:r>
            <a:r>
              <a:rPr lang="en-GB" sz="1333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Menicacci</a:t>
            </a: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PhD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Tommaso Mello, PhD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Simone </a:t>
            </a:r>
            <a:r>
              <a:rPr lang="en-GB" sz="1333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Polvani</a:t>
            </a: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PhD</a:t>
            </a:r>
          </a:p>
        </p:txBody>
      </p:sp>
      <p:sp>
        <p:nvSpPr>
          <p:cNvPr id="22" name="Untertitel 6">
            <a:extLst>
              <a:ext uri="{FF2B5EF4-FFF2-40B4-BE49-F238E27FC236}">
                <a16:creationId xmlns:a16="http://schemas.microsoft.com/office/drawing/2014/main" id="{756CE38F-7DBE-4554-99D8-EBB1001FB074}"/>
              </a:ext>
            </a:extLst>
          </p:cNvPr>
          <p:cNvSpPr txBox="1">
            <a:spLocks/>
          </p:cNvSpPr>
          <p:nvPr/>
        </p:nvSpPr>
        <p:spPr>
          <a:xfrm>
            <a:off x="6200496" y="5234170"/>
            <a:ext cx="5661818" cy="473786"/>
          </a:xfrm>
          <a:prstGeom prst="rect">
            <a:avLst/>
          </a:prstGeom>
        </p:spPr>
        <p:txBody>
          <a:bodyPr vert="horz" lIns="108371" tIns="54185" rIns="108371" bIns="54185" rtlCol="0">
            <a:normAutofit/>
          </a:bodyPr>
          <a:lstStyle>
            <a:defPPr>
              <a:defRPr lang="de-DE"/>
            </a:defPPr>
            <a:lvl1pPr marL="0" indent="-228600" algn="l" defTabSz="60958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-228600" algn="l" defTabSz="60958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GB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University of Florence, Gastroenterology Lab</a:t>
            </a:r>
          </a:p>
        </p:txBody>
      </p:sp>
      <p:sp>
        <p:nvSpPr>
          <p:cNvPr id="23" name="Segnaposto testo 1">
            <a:extLst>
              <a:ext uri="{FF2B5EF4-FFF2-40B4-BE49-F238E27FC236}">
                <a16:creationId xmlns:a16="http://schemas.microsoft.com/office/drawing/2014/main" id="{0866F235-0F1A-E36C-EEC8-C18FC0B560CA}"/>
              </a:ext>
            </a:extLst>
          </p:cNvPr>
          <p:cNvSpPr txBox="1">
            <a:spLocks/>
          </p:cNvSpPr>
          <p:nvPr/>
        </p:nvSpPr>
        <p:spPr>
          <a:xfrm>
            <a:off x="340340" y="1165851"/>
            <a:ext cx="11511320" cy="558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3600" dirty="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THANKS FOR YOUR ATTENTION!</a:t>
            </a:r>
            <a:endParaRPr lang="en-GB" sz="3600" dirty="0">
              <a:latin typeface="Open Sans Bold" panose="020B080603050402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pic>
        <p:nvPicPr>
          <p:cNvPr id="24" name="Immagine 23">
            <a:extLst>
              <a:ext uri="{FF2B5EF4-FFF2-40B4-BE49-F238E27FC236}">
                <a16:creationId xmlns:a16="http://schemas.microsoft.com/office/drawing/2014/main" id="{D08F4AB3-B3CB-7A38-6597-24C6701F48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469" y="2431426"/>
            <a:ext cx="1641074" cy="1641074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097467BB-A7B2-B265-6AD0-AB80C2685F4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833" y="5579994"/>
            <a:ext cx="2424448" cy="1103628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FA4D18D1-F33E-E0B7-9C90-FC0441DCB60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26834" y="5576692"/>
            <a:ext cx="1733746" cy="1106930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3BBE2B83-F1DB-6188-C9CE-386AC6475E9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78933" y="5467095"/>
            <a:ext cx="1216527" cy="1216527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AA3BD76-400D-C404-4E38-43AE5ACC975C}"/>
              </a:ext>
            </a:extLst>
          </p:cNvPr>
          <p:cNvSpPr txBox="1"/>
          <p:nvPr/>
        </p:nvSpPr>
        <p:spPr>
          <a:xfrm>
            <a:off x="9237469" y="5582705"/>
            <a:ext cx="2624843" cy="1172037"/>
          </a:xfrm>
          <a:prstGeom prst="rect">
            <a:avLst/>
          </a:prstGeom>
          <a:noFill/>
        </p:spPr>
        <p:txBody>
          <a:bodyPr wrap="square" numCol="1" rtlCol="0">
            <a:noAutofit/>
          </a:bodyPr>
          <a:lstStyle>
            <a:defPPr>
              <a:defRPr lang="de-DE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Elisabetta Ceni, PhD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Lucia Picariello, PhD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Massimo D’Amico, PhD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Alice </a:t>
            </a:r>
            <a:r>
              <a:rPr lang="en-GB" sz="1333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Guida</a:t>
            </a:r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PhD</a:t>
            </a:r>
          </a:p>
          <a:p>
            <a:r>
              <a:rPr lang="en-GB" sz="1333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Dimitri Papini, PhD student</a:t>
            </a:r>
          </a:p>
        </p:txBody>
      </p:sp>
    </p:spTree>
    <p:extLst>
      <p:ext uri="{BB962C8B-B14F-4D97-AF65-F5344CB8AC3E}">
        <p14:creationId xmlns:p14="http://schemas.microsoft.com/office/powerpoint/2010/main" val="1815576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EEC4307E-B425-8AB2-66DF-1C7396E7CD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b="1" cap="all" dirty="0">
                <a:solidFill>
                  <a:sysClr val="windowText" lastClr="000000"/>
                </a:solidFill>
              </a:rPr>
              <a:t>BACKGROUND </a:t>
            </a:r>
            <a:endParaRPr lang="en-GB" b="1" cap="all" dirty="0">
              <a:solidFill>
                <a:sysClr val="windowText" lastClr="000000"/>
              </a:solidFill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863F90F-2919-BD99-FDA8-D2418C0B0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0340" y="2006600"/>
            <a:ext cx="7388746" cy="4317197"/>
          </a:xfrm>
        </p:spPr>
        <p:txBody>
          <a:bodyPr/>
          <a:lstStyle/>
          <a:p>
            <a:pPr marL="457200" indent="-457200">
              <a:spcAft>
                <a:spcPts val="1200"/>
              </a:spcAft>
            </a:pPr>
            <a:r>
              <a:rPr lang="en-GB" sz="2000" dirty="0"/>
              <a:t>Small non-coding RNA (~</a:t>
            </a:r>
            <a:r>
              <a:rPr lang="en-GB" sz="2000" b="1" dirty="0"/>
              <a:t>22 nucleotides</a:t>
            </a:r>
            <a:r>
              <a:rPr lang="en-GB" sz="2000" dirty="0"/>
              <a:t>)</a:t>
            </a:r>
          </a:p>
          <a:p>
            <a:pPr marL="457200" indent="-457200">
              <a:spcAft>
                <a:spcPts val="1200"/>
              </a:spcAft>
            </a:pPr>
            <a:r>
              <a:rPr lang="en-GB" sz="2000" dirty="0"/>
              <a:t>Role: epigenetic modifications, particularly with </a:t>
            </a:r>
            <a:r>
              <a:rPr lang="en-GB" sz="2000" b="1" dirty="0"/>
              <a:t>post-transcriptional gene silencing</a:t>
            </a:r>
            <a:endParaRPr lang="en-GB" sz="2000" dirty="0"/>
          </a:p>
          <a:p>
            <a:pPr marL="457200" indent="-457200">
              <a:spcAft>
                <a:spcPts val="1200"/>
              </a:spcAft>
            </a:pPr>
            <a:r>
              <a:rPr lang="en-GB" sz="2000" dirty="0"/>
              <a:t>Cell proliferation, differentiation, apoptosis, and development</a:t>
            </a:r>
          </a:p>
          <a:p>
            <a:pPr marL="457200" indent="-457200">
              <a:spcAft>
                <a:spcPts val="1200"/>
              </a:spcAft>
            </a:pPr>
            <a:r>
              <a:rPr lang="en-GB" sz="2000" dirty="0"/>
              <a:t>Tumour suppressors or oncogenes in cancer, but also role in the development and functioning of various </a:t>
            </a:r>
            <a:r>
              <a:rPr lang="en-GB" sz="2000" b="1" dirty="0"/>
              <a:t>immune cells</a:t>
            </a:r>
            <a:r>
              <a:rPr lang="en-GB" sz="2000" dirty="0"/>
              <a:t>, regulating both </a:t>
            </a:r>
            <a:r>
              <a:rPr lang="en-GB" sz="2000" b="1" dirty="0"/>
              <a:t>innate and adaptative immune processes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2E0882F-FA16-6B0B-F0EF-8F236CF4CE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/>
              <a:t>Shang R, Nat Rev Genet 2023</a:t>
            </a:r>
          </a:p>
          <a:p>
            <a:pPr marL="0" indent="0">
              <a:spcBef>
                <a:spcPts val="0"/>
              </a:spcBef>
            </a:pPr>
            <a:r>
              <a:rPr lang="en-GB" dirty="0"/>
              <a:t>Innocenti T. </a:t>
            </a:r>
            <a:r>
              <a:rPr lang="en-GB" dirty="0" err="1"/>
              <a:t>Inflamm</a:t>
            </a:r>
            <a:r>
              <a:rPr lang="en-GB" dirty="0"/>
              <a:t> Bowel Dis 2023</a:t>
            </a:r>
          </a:p>
          <a:p>
            <a:pPr marL="0" indent="0">
              <a:spcBef>
                <a:spcPts val="0"/>
              </a:spcBef>
            </a:pPr>
            <a:r>
              <a:rPr lang="en-GB" dirty="0" err="1"/>
              <a:t>Verstockt</a:t>
            </a:r>
            <a:r>
              <a:rPr lang="en-GB" dirty="0"/>
              <a:t> S. J Crohn Colitis 2019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191B187-401F-4A53-220B-3868C034D5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474" r="1"/>
          <a:stretch>
            <a:fillRect/>
          </a:stretch>
        </p:blipFill>
        <p:spPr>
          <a:xfrm>
            <a:off x="7819610" y="3930388"/>
            <a:ext cx="3220279" cy="2629151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A9DDE1A-C773-3B2B-213A-B2D17600C0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0925"/>
          <a:stretch>
            <a:fillRect/>
          </a:stretch>
        </p:blipFill>
        <p:spPr>
          <a:xfrm>
            <a:off x="8336011" y="1165851"/>
            <a:ext cx="2187475" cy="262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51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D16BE75C-0C1F-B12F-2CA2-BE3BAC3F8D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b="1" cap="all" dirty="0">
                <a:solidFill>
                  <a:sysClr val="windowText" lastClr="000000"/>
                </a:solidFill>
              </a:rPr>
              <a:t>BACKGROUND</a:t>
            </a:r>
            <a:endParaRPr lang="en-GB" b="1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FE8D55-CD03-93C7-D654-0FA512D2A4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/>
              <a:t>Innocenti T. </a:t>
            </a:r>
            <a:r>
              <a:rPr lang="en-GB" dirty="0" err="1"/>
              <a:t>Inflamm</a:t>
            </a:r>
            <a:r>
              <a:rPr lang="en-GB" dirty="0"/>
              <a:t> Bowel Dis 2023</a:t>
            </a:r>
          </a:p>
          <a:p>
            <a:pPr marL="0" indent="0">
              <a:spcBef>
                <a:spcPts val="0"/>
              </a:spcBef>
            </a:pPr>
            <a:r>
              <a:rPr lang="en-GB" dirty="0" err="1"/>
              <a:t>Verstockt</a:t>
            </a:r>
            <a:r>
              <a:rPr lang="en-GB" dirty="0"/>
              <a:t> S. J Crohn Colitis 2019</a:t>
            </a:r>
          </a:p>
          <a:p>
            <a:pPr marL="0" indent="0">
              <a:spcBef>
                <a:spcPts val="0"/>
              </a:spcBef>
            </a:pPr>
            <a:r>
              <a:rPr lang="en-GB" dirty="0"/>
              <a:t>Torres J, Lancet 2017</a:t>
            </a:r>
          </a:p>
          <a:p>
            <a:pPr marL="0" indent="0">
              <a:spcBef>
                <a:spcPts val="0"/>
              </a:spcBef>
            </a:pPr>
            <a:r>
              <a:rPr lang="en-GB" dirty="0"/>
              <a:t>Ungaro R, Lancet 2017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16E75AF-9EF4-96D3-93BD-6ED13C272D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8" t="3190" r="1085" b="2537"/>
          <a:stretch/>
        </p:blipFill>
        <p:spPr>
          <a:xfrm>
            <a:off x="6663180" y="1874520"/>
            <a:ext cx="4705067" cy="2070957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E51DC87F-3366-A15D-7CB2-BA31488650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3180" y="4111698"/>
            <a:ext cx="4705069" cy="1770941"/>
          </a:xfrm>
          <a:prstGeom prst="rect">
            <a:avLst/>
          </a:prstGeom>
        </p:spPr>
      </p:pic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4F560E16-DB23-1206-C727-AA7D0BD34B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0340" y="2006600"/>
            <a:ext cx="5188482" cy="4317197"/>
          </a:xfrm>
        </p:spPr>
        <p:txBody>
          <a:bodyPr/>
          <a:lstStyle/>
          <a:p>
            <a:pPr marL="457200" indent="-457200">
              <a:spcAft>
                <a:spcPts val="1200"/>
              </a:spcAft>
            </a:pPr>
            <a:r>
              <a:rPr lang="en-GB" sz="2000" dirty="0"/>
              <a:t>MiRNAs in IBD: homeostasis of the </a:t>
            </a:r>
            <a:r>
              <a:rPr lang="en-GB" sz="2000" b="1" dirty="0"/>
              <a:t>intestinal barrier</a:t>
            </a:r>
            <a:r>
              <a:rPr lang="en-GB" sz="2000" dirty="0"/>
              <a:t>, </a:t>
            </a:r>
            <a:r>
              <a:rPr lang="en-GB" sz="2000" b="1" dirty="0"/>
              <a:t>inflammatory reactions</a:t>
            </a:r>
            <a:r>
              <a:rPr lang="en-GB" sz="2000" dirty="0"/>
              <a:t>, and </a:t>
            </a:r>
            <a:r>
              <a:rPr lang="en-GB" sz="2000" b="1" dirty="0"/>
              <a:t>autophagy</a:t>
            </a:r>
            <a:r>
              <a:rPr lang="en-GB" sz="2000" dirty="0"/>
              <a:t> of the intestinal epithelium</a:t>
            </a:r>
          </a:p>
          <a:p>
            <a:pPr marL="901700" lvl="1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GB" sz="2000" b="1" dirty="0"/>
              <a:t>Inflammation</a:t>
            </a:r>
            <a:r>
              <a:rPr lang="en-GB" sz="2000" dirty="0"/>
              <a:t>: pro-inflammatory and anti-inflammatory activity</a:t>
            </a:r>
          </a:p>
          <a:p>
            <a:pPr marL="901700" lvl="1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GB" sz="2000" b="1" dirty="0"/>
              <a:t>Fibrosis</a:t>
            </a:r>
            <a:r>
              <a:rPr lang="en-GB" sz="2000" dirty="0"/>
              <a:t>: pro-fibrotic or antifibrotic</a:t>
            </a:r>
          </a:p>
          <a:p>
            <a:pPr marL="901700" lvl="1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GB" sz="2000" dirty="0"/>
              <a:t>Colitis-associated </a:t>
            </a:r>
            <a:r>
              <a:rPr lang="en-GB" sz="2000" b="1" dirty="0"/>
              <a:t>cancer</a:t>
            </a:r>
            <a:endParaRPr lang="en-GB" sz="2000" dirty="0"/>
          </a:p>
          <a:p>
            <a:pPr marL="901700" lvl="1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GB" sz="2000" b="1" dirty="0">
                <a:solidFill>
                  <a:srgbClr val="C00000"/>
                </a:solidFill>
              </a:rPr>
              <a:t>Resistance/response to medical therapies?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148877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8B3D9-978E-26EC-A255-53EC508ED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8989B824-9ADD-A6DC-221A-A3FAC6302D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b="1" cap="all" dirty="0">
                <a:solidFill>
                  <a:sysClr val="windowText" lastClr="000000"/>
                </a:solidFill>
              </a:rPr>
              <a:t>BACKGROUND</a:t>
            </a:r>
            <a:endParaRPr lang="en-GB" b="1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606B0E2-3E6B-E68B-00D1-5EA9F6D2D7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0340" y="2006600"/>
            <a:ext cx="5188482" cy="4317197"/>
          </a:xfrm>
        </p:spPr>
        <p:txBody>
          <a:bodyPr/>
          <a:lstStyle/>
          <a:p>
            <a:pPr marL="457200" indent="-457200">
              <a:spcAft>
                <a:spcPts val="1200"/>
              </a:spcAft>
            </a:pPr>
            <a:r>
              <a:rPr lang="en-GB" sz="2000" dirty="0"/>
              <a:t>MiRNAs in IBD: homeostasis of the </a:t>
            </a:r>
            <a:r>
              <a:rPr lang="en-GB" sz="2000" b="1" dirty="0"/>
              <a:t>intestinal barrier</a:t>
            </a:r>
            <a:r>
              <a:rPr lang="en-GB" sz="2000" dirty="0"/>
              <a:t>, </a:t>
            </a:r>
            <a:r>
              <a:rPr lang="en-GB" sz="2000" b="1" dirty="0"/>
              <a:t>inflammatory reactions</a:t>
            </a:r>
            <a:r>
              <a:rPr lang="en-GB" sz="2000" dirty="0"/>
              <a:t>, and </a:t>
            </a:r>
            <a:r>
              <a:rPr lang="en-GB" sz="2000" b="1" dirty="0"/>
              <a:t>autophagy</a:t>
            </a:r>
            <a:r>
              <a:rPr lang="en-GB" sz="2000" dirty="0"/>
              <a:t> of the intestinal epithelium</a:t>
            </a:r>
          </a:p>
          <a:p>
            <a:pPr marL="901700" lvl="1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GB" sz="2000" b="1" dirty="0"/>
              <a:t>Inflammation</a:t>
            </a:r>
            <a:r>
              <a:rPr lang="en-GB" sz="2000" dirty="0"/>
              <a:t>: pro-inflammatory and anti-inflammatory activity</a:t>
            </a:r>
          </a:p>
          <a:p>
            <a:pPr marL="901700" lvl="1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GB" sz="2000" b="1" dirty="0"/>
              <a:t>Fibrosis</a:t>
            </a:r>
            <a:r>
              <a:rPr lang="en-GB" sz="2000" dirty="0"/>
              <a:t>: pro-fibrotic or antifibrotic</a:t>
            </a:r>
          </a:p>
          <a:p>
            <a:pPr marL="901700" lvl="1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GB" sz="2000" dirty="0"/>
              <a:t>Colitis-associated </a:t>
            </a:r>
            <a:r>
              <a:rPr lang="en-GB" sz="2000" b="1" dirty="0"/>
              <a:t>cancer</a:t>
            </a:r>
            <a:endParaRPr lang="en-GB" sz="2000" dirty="0"/>
          </a:p>
          <a:p>
            <a:pPr marL="901700" lvl="1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GB" sz="2000" b="1" dirty="0">
                <a:solidFill>
                  <a:srgbClr val="C00000"/>
                </a:solidFill>
              </a:rPr>
              <a:t>Resistance/response to medical therapies?</a:t>
            </a:r>
            <a:endParaRPr lang="en-GB" sz="2000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8AD381-CBBC-9E1A-1017-59934A8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/>
              <a:t>Innocenti T. </a:t>
            </a:r>
            <a:r>
              <a:rPr lang="en-GB" dirty="0" err="1"/>
              <a:t>Inflamm</a:t>
            </a:r>
            <a:r>
              <a:rPr lang="en-GB" dirty="0"/>
              <a:t> Bowel Dis 2023</a:t>
            </a:r>
          </a:p>
          <a:p>
            <a:pPr marL="0" indent="0">
              <a:spcBef>
                <a:spcPts val="0"/>
              </a:spcBef>
            </a:pPr>
            <a:r>
              <a:rPr lang="en-GB" dirty="0" err="1"/>
              <a:t>Verstockt</a:t>
            </a:r>
            <a:r>
              <a:rPr lang="en-GB" dirty="0"/>
              <a:t> S. J Crohn Colitis 2019</a:t>
            </a:r>
          </a:p>
          <a:p>
            <a:pPr marL="0" indent="0">
              <a:spcBef>
                <a:spcPts val="0"/>
              </a:spcBef>
            </a:pPr>
            <a:r>
              <a:rPr lang="en-GB" dirty="0"/>
              <a:t>Vermeire S, Lancet Gastroenterol Hepatol 2022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95A78462-114E-8678-E725-F2D1C238B7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771" y="1118221"/>
            <a:ext cx="4430541" cy="1746899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45DE439A-2294-1BEE-4CD9-DA61D21084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8864" y="3186704"/>
            <a:ext cx="2755711" cy="1546838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85350BAA-55B9-7CEA-5511-588C6DFECD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4543" y="3151649"/>
            <a:ext cx="2725381" cy="1542505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F56D8B2D-7A95-9676-690A-129C4AE014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9817" y="4858070"/>
            <a:ext cx="3059012" cy="1668158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D29D44E7-FAF6-F8B1-9CA8-13F89125A7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54543" y="4858070"/>
            <a:ext cx="3284321" cy="1659492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9469B445-4BB7-E015-FD17-44718D11C2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6541" y="6203634"/>
            <a:ext cx="567028" cy="56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349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B4E290D9-4E84-CA0B-376E-2DAF4AB8FDE8}"/>
              </a:ext>
            </a:extLst>
          </p:cNvPr>
          <p:cNvSpPr txBox="1">
            <a:spLocks/>
          </p:cNvSpPr>
          <p:nvPr/>
        </p:nvSpPr>
        <p:spPr>
          <a:xfrm>
            <a:off x="1168400" y="2197101"/>
            <a:ext cx="4635501" cy="369570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 understand the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miRNA expression and changes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during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treatment with biological agents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CF5931EB-DF58-EDC3-4B81-B68ADAF7C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680200" y="1803400"/>
            <a:ext cx="4343400" cy="4343400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9F00CFA5-2CC1-584C-44CD-20627E818A1C}"/>
              </a:ext>
            </a:extLst>
          </p:cNvPr>
          <p:cNvSpPr txBox="1">
            <a:spLocks/>
          </p:cNvSpPr>
          <p:nvPr/>
        </p:nvSpPr>
        <p:spPr>
          <a:xfrm>
            <a:off x="325080" y="1165851"/>
            <a:ext cx="11511320" cy="5588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latin typeface="Open Sans Bold" panose="020B0806030504020204" charset="0"/>
                <a:ea typeface="Open Sans Bold" panose="020B0806030504020204" charset="0"/>
                <a:cs typeface="Open Sans Bold" panose="020B080603050402020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all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 Bold" panose="020B0806030504020204" charset="0"/>
                <a:ea typeface="Open Sans Bold" panose="020B0806030504020204" charset="0"/>
                <a:cs typeface="Open Sans Bold" panose="020B0806030504020204" charset="0"/>
              </a:rPr>
              <a:t>aim</a:t>
            </a:r>
            <a:r>
              <a:rPr kumimoji="0" lang="it-IT" sz="3200" b="1" i="0" u="none" strike="noStrike" kern="1200" cap="all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 Bold" panose="020B0806030504020204" charset="0"/>
                <a:ea typeface="Open Sans Bold" panose="020B0806030504020204" charset="0"/>
                <a:cs typeface="Open Sans Bold" panose="020B0806030504020204" charset="0"/>
              </a:rPr>
              <a:t> </a:t>
            </a:r>
            <a:endParaRPr kumimoji="0" lang="en-GB" sz="3200" b="1" i="0" u="none" strike="noStrike" kern="1200" cap="all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 Bold" panose="020B0806030504020204" charset="0"/>
              <a:ea typeface="Open Sans Bold" panose="020B0806030504020204" charset="0"/>
              <a:cs typeface="Open Sans Bold" panose="020B0806030504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182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3AED937E-551D-251F-F175-7827DD5AA2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METHODS</a:t>
            </a:r>
            <a:endParaRPr lang="en-GB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29566F3-EE6A-26BB-4BE9-548C33DC9A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sz="2400" b="1" dirty="0" err="1"/>
              <a:t>Prospective</a:t>
            </a:r>
            <a:r>
              <a:rPr lang="it-IT" sz="2400" b="1" dirty="0"/>
              <a:t> </a:t>
            </a:r>
            <a:r>
              <a:rPr lang="it-IT" sz="2400" b="1" dirty="0" err="1"/>
              <a:t>exploratory</a:t>
            </a:r>
            <a:r>
              <a:rPr lang="it-IT" sz="2400" b="1" dirty="0"/>
              <a:t> study</a:t>
            </a:r>
          </a:p>
          <a:p>
            <a:endParaRPr lang="it-IT" sz="2400" dirty="0"/>
          </a:p>
          <a:p>
            <a:r>
              <a:rPr lang="it-IT" sz="2400" b="1" dirty="0" err="1"/>
              <a:t>Inclusion</a:t>
            </a:r>
            <a:r>
              <a:rPr lang="it-IT" sz="2400" b="1" dirty="0"/>
              <a:t> </a:t>
            </a:r>
            <a:r>
              <a:rPr lang="it-IT" sz="2400" b="1" dirty="0" err="1"/>
              <a:t>criteria</a:t>
            </a:r>
            <a:endParaRPr lang="it-IT" sz="2400" b="1" dirty="0"/>
          </a:p>
          <a:p>
            <a:pPr lvl="1"/>
            <a:r>
              <a:rPr lang="it-IT" sz="2000" dirty="0" err="1"/>
              <a:t>Adult</a:t>
            </a:r>
            <a:r>
              <a:rPr lang="it-IT" sz="2000" dirty="0"/>
              <a:t> </a:t>
            </a:r>
            <a:r>
              <a:rPr lang="it-IT" sz="2000" dirty="0" err="1"/>
              <a:t>patients</a:t>
            </a:r>
            <a:r>
              <a:rPr lang="it-IT" sz="2000" dirty="0"/>
              <a:t> with moderate-to-severe ulcerative </a:t>
            </a:r>
            <a:r>
              <a:rPr lang="it-IT" sz="2000" dirty="0" err="1"/>
              <a:t>colitis</a:t>
            </a:r>
            <a:endParaRPr lang="it-IT" sz="2000" dirty="0"/>
          </a:p>
          <a:p>
            <a:pPr lvl="1"/>
            <a:r>
              <a:rPr lang="it-IT" sz="2000" dirty="0" err="1"/>
              <a:t>Patients</a:t>
            </a:r>
            <a:r>
              <a:rPr lang="it-IT" sz="2000" dirty="0"/>
              <a:t> </a:t>
            </a:r>
            <a:r>
              <a:rPr lang="it-IT" sz="2000" dirty="0" err="1"/>
              <a:t>initiating</a:t>
            </a:r>
            <a:r>
              <a:rPr lang="it-IT" sz="2000" dirty="0"/>
              <a:t> </a:t>
            </a:r>
            <a:r>
              <a:rPr lang="it-IT" sz="2000" dirty="0" err="1"/>
              <a:t>intravenous</a:t>
            </a:r>
            <a:r>
              <a:rPr lang="it-IT" sz="2000" dirty="0"/>
              <a:t> infliximab for moderate-to-severe ulcerative </a:t>
            </a:r>
            <a:r>
              <a:rPr lang="it-IT" sz="2000" dirty="0" err="1"/>
              <a:t>colitis</a:t>
            </a:r>
            <a:endParaRPr lang="it-IT" sz="2000" dirty="0"/>
          </a:p>
          <a:p>
            <a:endParaRPr lang="it-IT" sz="2400" dirty="0"/>
          </a:p>
          <a:p>
            <a:r>
              <a:rPr lang="it-IT" sz="2400" b="1" dirty="0" err="1"/>
              <a:t>Exclusion</a:t>
            </a:r>
            <a:r>
              <a:rPr lang="it-IT" sz="2400" b="1" dirty="0"/>
              <a:t> </a:t>
            </a:r>
            <a:r>
              <a:rPr lang="it-IT" sz="2400" b="1" dirty="0" err="1"/>
              <a:t>criteria</a:t>
            </a:r>
            <a:endParaRPr lang="it-IT" sz="2400" b="1" dirty="0"/>
          </a:p>
          <a:p>
            <a:pPr lvl="1"/>
            <a:r>
              <a:rPr lang="it-IT" sz="2000" dirty="0"/>
              <a:t>Mild or </a:t>
            </a:r>
            <a:r>
              <a:rPr lang="it-IT" sz="2000" dirty="0" err="1"/>
              <a:t>absent</a:t>
            </a:r>
            <a:r>
              <a:rPr lang="it-IT" sz="2000" dirty="0"/>
              <a:t> </a:t>
            </a:r>
            <a:r>
              <a:rPr lang="it-IT" sz="2000" dirty="0" err="1"/>
              <a:t>endoscopic</a:t>
            </a:r>
            <a:r>
              <a:rPr lang="it-IT" sz="2000" dirty="0"/>
              <a:t> activity </a:t>
            </a:r>
            <a:r>
              <a:rPr lang="it-IT" sz="2000" dirty="0" err="1"/>
              <a:t>at</a:t>
            </a:r>
            <a:r>
              <a:rPr lang="it-IT" sz="2000" dirty="0"/>
              <a:t> baseline</a:t>
            </a:r>
          </a:p>
          <a:p>
            <a:pPr lvl="1"/>
            <a:r>
              <a:rPr lang="it-IT" sz="2000" dirty="0" err="1"/>
              <a:t>Inability</a:t>
            </a:r>
            <a:r>
              <a:rPr lang="it-IT" sz="2000" dirty="0"/>
              <a:t> to </a:t>
            </a:r>
            <a:r>
              <a:rPr lang="it-IT" sz="2000" dirty="0" err="1"/>
              <a:t>give</a:t>
            </a:r>
            <a:r>
              <a:rPr lang="it-IT" sz="2000" dirty="0"/>
              <a:t> </a:t>
            </a:r>
            <a:r>
              <a:rPr lang="it-IT" sz="2000" dirty="0" err="1"/>
              <a:t>informed</a:t>
            </a:r>
            <a:r>
              <a:rPr lang="it-IT" sz="2000" dirty="0"/>
              <a:t> </a:t>
            </a:r>
            <a:r>
              <a:rPr lang="it-IT" sz="2000" dirty="0" err="1"/>
              <a:t>consent</a:t>
            </a:r>
            <a:endParaRPr lang="it-IT" sz="20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075264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00030-F7A0-855C-9F35-524DDB0F6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9945BCB-74BF-636F-F7E7-39948676B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320" y="1165851"/>
            <a:ext cx="5559111" cy="226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B23FE4E4-350C-C383-394A-5A71FB1EE2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METHODS</a:t>
            </a:r>
            <a:endParaRPr lang="en-GB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4DB3747-BBAB-9E01-8491-4017856E3A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0340" y="2006600"/>
            <a:ext cx="11289685" cy="4317197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it-IT" sz="2000" dirty="0"/>
              <a:t>Baseline </a:t>
            </a:r>
            <a:r>
              <a:rPr lang="it-IT" sz="2000" dirty="0" err="1"/>
              <a:t>endoscopy</a:t>
            </a:r>
            <a:r>
              <a:rPr lang="it-IT" sz="2000" dirty="0"/>
              <a:t> </a:t>
            </a:r>
            <a:r>
              <a:rPr lang="it-IT" sz="2000" dirty="0" err="1"/>
              <a:t>mandatory</a:t>
            </a:r>
            <a:endParaRPr lang="it-IT" sz="2000" dirty="0"/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it-IT" sz="2000" dirty="0"/>
              <a:t>Blood sampling </a:t>
            </a:r>
            <a:r>
              <a:rPr lang="it-IT" sz="2000" dirty="0" err="1"/>
              <a:t>at</a:t>
            </a:r>
            <a:r>
              <a:rPr lang="it-IT" sz="2000" dirty="0"/>
              <a:t> </a:t>
            </a:r>
            <a:r>
              <a:rPr lang="en-GB" sz="2000" dirty="0"/>
              <a:t>baseline (</a:t>
            </a:r>
            <a:r>
              <a:rPr lang="en-GB" sz="2000" b="1" dirty="0"/>
              <a:t>T0</a:t>
            </a:r>
            <a:r>
              <a:rPr lang="en-GB" sz="2000" dirty="0"/>
              <a:t>), and post-induction (</a:t>
            </a:r>
            <a:r>
              <a:rPr lang="en-GB" sz="2000" b="1" dirty="0"/>
              <a:t>T2</a:t>
            </a:r>
            <a:r>
              <a:rPr lang="en-GB" sz="2000" dirty="0"/>
              <a:t>)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sz="2000" dirty="0"/>
              <a:t>Ileo-colonoscopy scheduled </a:t>
            </a:r>
            <a:r>
              <a:rPr lang="en-GB" sz="2000" b="1" dirty="0"/>
              <a:t>12 months after treatment start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sz="2000" dirty="0"/>
              <a:t>In case of clinical relapse requiring earlier evaluation, patients</a:t>
            </a:r>
            <a:br>
              <a:rPr lang="en-GB" sz="2000" dirty="0"/>
            </a:br>
            <a:r>
              <a:rPr lang="en-GB" sz="2000" dirty="0"/>
              <a:t>underwent a </a:t>
            </a:r>
            <a:r>
              <a:rPr lang="en-GB" sz="2000" b="1" dirty="0"/>
              <a:t>sigmoidoscopy</a:t>
            </a:r>
            <a:r>
              <a:rPr lang="en-GB" sz="2000" dirty="0"/>
              <a:t> or cross-sectional evaluation (</a:t>
            </a:r>
            <a:r>
              <a:rPr lang="en-GB" sz="2000" b="1" dirty="0"/>
              <a:t>IUS</a:t>
            </a:r>
            <a:r>
              <a:rPr lang="en-GB" sz="2000" dirty="0"/>
              <a:t>)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sz="2000" dirty="0"/>
              <a:t>Endoscopic activity was assessed with the Mayo endoscopic subscore (</a:t>
            </a:r>
            <a:r>
              <a:rPr lang="en-GB" sz="2000" b="1" dirty="0"/>
              <a:t>MES</a:t>
            </a:r>
            <a:r>
              <a:rPr lang="en-GB" sz="2000" dirty="0"/>
              <a:t>)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sz="2000" dirty="0"/>
              <a:t>Clinical activity was assessed at each timepoint with the </a:t>
            </a:r>
            <a:r>
              <a:rPr lang="en-GB" sz="2000" b="1" dirty="0"/>
              <a:t>PRO2</a:t>
            </a:r>
            <a:r>
              <a:rPr lang="en-GB" sz="2000" dirty="0"/>
              <a:t> [rectal bleeding subscore (RBS) + stool frequency subscore (SFS]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sz="2000" dirty="0"/>
              <a:t>Where available, </a:t>
            </a:r>
            <a:r>
              <a:rPr lang="en-GB" sz="2000" b="1" dirty="0"/>
              <a:t>blood and </a:t>
            </a:r>
            <a:r>
              <a:rPr lang="en-GB" sz="2000" b="1" dirty="0" err="1"/>
              <a:t>fecal</a:t>
            </a:r>
            <a:r>
              <a:rPr lang="en-GB" sz="2000" b="1" dirty="0"/>
              <a:t> biomarkers </a:t>
            </a:r>
            <a:r>
              <a:rPr lang="en-GB" sz="2000" dirty="0"/>
              <a:t>[i.e., C-reactive protein (CRP) and </a:t>
            </a:r>
            <a:r>
              <a:rPr lang="en-GB" sz="2000" dirty="0" err="1"/>
              <a:t>fecal</a:t>
            </a:r>
            <a:r>
              <a:rPr lang="en-GB" sz="2000" dirty="0"/>
              <a:t> calprotectin, (FC)] were collected</a:t>
            </a:r>
          </a:p>
        </p:txBody>
      </p:sp>
    </p:spTree>
    <p:extLst>
      <p:ext uri="{BB962C8B-B14F-4D97-AF65-F5344CB8AC3E}">
        <p14:creationId xmlns:p14="http://schemas.microsoft.com/office/powerpoint/2010/main" val="1023894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C8E9ECB3-9DEA-1572-A1BC-04072F3291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METHODS</a:t>
            </a:r>
            <a:endParaRPr lang="en-GB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682D4D5-70EC-171A-A84E-564ABBFC3B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0340" y="2006600"/>
            <a:ext cx="11496060" cy="4518025"/>
          </a:xfrm>
        </p:spPr>
        <p:txBody>
          <a:bodyPr/>
          <a:lstStyle/>
          <a:p>
            <a:r>
              <a:rPr lang="en-GB" sz="2000" dirty="0"/>
              <a:t>Total </a:t>
            </a:r>
            <a:r>
              <a:rPr lang="en-GB" sz="2000" b="1" dirty="0"/>
              <a:t>RNA extraction </a:t>
            </a:r>
            <a:r>
              <a:rPr lang="en-GB" sz="2000" dirty="0"/>
              <a:t>was performed with </a:t>
            </a:r>
            <a:r>
              <a:rPr lang="en-GB" sz="2000" dirty="0" err="1"/>
              <a:t>Trizol</a:t>
            </a:r>
            <a:r>
              <a:rPr lang="en-GB" sz="2000" dirty="0"/>
              <a:t> from </a:t>
            </a:r>
            <a:r>
              <a:rPr lang="en-GB" sz="2000" b="1" dirty="0"/>
              <a:t>plasma samples </a:t>
            </a:r>
            <a:r>
              <a:rPr lang="en-GB" sz="2000" dirty="0"/>
              <a:t>at both </a:t>
            </a:r>
            <a:r>
              <a:rPr lang="en-US" sz="2000" dirty="0"/>
              <a:t>baseline and the end of induction</a:t>
            </a:r>
            <a:r>
              <a:rPr lang="en-GB" sz="2000" dirty="0"/>
              <a:t>.</a:t>
            </a:r>
          </a:p>
          <a:p>
            <a:r>
              <a:rPr lang="en-GB" sz="2000" dirty="0"/>
              <a:t>Total RNA quantification was assessed using the </a:t>
            </a:r>
            <a:r>
              <a:rPr lang="en-GB" sz="2000" dirty="0" err="1"/>
              <a:t>NanoDrop</a:t>
            </a:r>
            <a:r>
              <a:rPr lang="en-GB" sz="2000" dirty="0"/>
              <a:t> 2000 (</a:t>
            </a:r>
            <a:r>
              <a:rPr lang="en-GB" sz="2000" dirty="0" err="1"/>
              <a:t>Thermo</a:t>
            </a:r>
            <a:r>
              <a:rPr lang="en-GB" sz="2000" dirty="0"/>
              <a:t> Fisher Scientific, Waltham, MA, USA).</a:t>
            </a:r>
          </a:p>
          <a:p>
            <a:r>
              <a:rPr lang="en-US" sz="2000" dirty="0"/>
              <a:t>Circulating miRNAs analysis at baseline and at the end of induction: </a:t>
            </a:r>
            <a:r>
              <a:rPr lang="en-US" sz="2000" b="1" dirty="0" err="1"/>
              <a:t>Nanostring</a:t>
            </a:r>
            <a:r>
              <a:rPr lang="en-US" sz="2000" b="1" dirty="0"/>
              <a:t> Human v3 miRNA Assay (827 miRNAs).</a:t>
            </a:r>
          </a:p>
          <a:p>
            <a:r>
              <a:rPr lang="en-GB" sz="2000" dirty="0"/>
              <a:t>nCounter miRNA raw counts were normalized using the </a:t>
            </a:r>
            <a:r>
              <a:rPr lang="en-GB" sz="2000" dirty="0" err="1"/>
              <a:t>RUVSeq</a:t>
            </a:r>
            <a:r>
              <a:rPr lang="en-GB" sz="2000" dirty="0"/>
              <a:t> method.</a:t>
            </a:r>
          </a:p>
          <a:p>
            <a:r>
              <a:rPr lang="en-GB" sz="2000" b="1" dirty="0"/>
              <a:t>Differential expression analysis </a:t>
            </a:r>
            <a:r>
              <a:rPr lang="en-GB" sz="2000" dirty="0"/>
              <a:t>was performed with DESeq2, and miRNAs with a p-value &lt; 0.05 and absolute log₂ fold change &gt; 0.5 were considered differentially expressed.</a:t>
            </a:r>
          </a:p>
          <a:p>
            <a:r>
              <a:rPr lang="en-GB" sz="2000" b="1" dirty="0"/>
              <a:t>Target genes </a:t>
            </a:r>
            <a:r>
              <a:rPr lang="en-GB" sz="2000" dirty="0"/>
              <a:t>of differentially expressed miRNAs were identified using the </a:t>
            </a:r>
            <a:r>
              <a:rPr lang="en-GB" sz="2000" dirty="0" err="1"/>
              <a:t>multiMiR</a:t>
            </a:r>
            <a:r>
              <a:rPr lang="en-GB" sz="2000" dirty="0"/>
              <a:t> package, filtering for targets validated by luciferase assays.</a:t>
            </a:r>
          </a:p>
          <a:p>
            <a:r>
              <a:rPr lang="en-GB" sz="2000" dirty="0"/>
              <a:t>Over-representation analysis of </a:t>
            </a:r>
            <a:r>
              <a:rPr lang="en-GB" sz="2000" b="1" dirty="0"/>
              <a:t>Gene Ontology pathways</a:t>
            </a:r>
            <a:r>
              <a:rPr lang="en-GB" sz="2000" dirty="0"/>
              <a:t> was performed with the </a:t>
            </a:r>
            <a:r>
              <a:rPr lang="en-GB" sz="2000" dirty="0" err="1"/>
              <a:t>clusterProfiler</a:t>
            </a:r>
            <a:r>
              <a:rPr lang="en-GB" sz="2000" dirty="0"/>
              <a:t> package.</a:t>
            </a:r>
          </a:p>
        </p:txBody>
      </p:sp>
    </p:spTree>
    <p:extLst>
      <p:ext uri="{BB962C8B-B14F-4D97-AF65-F5344CB8AC3E}">
        <p14:creationId xmlns:p14="http://schemas.microsoft.com/office/powerpoint/2010/main" val="33599016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76175B-B823-4942-9C32-269F00B9EC09}">
  <ds:schemaRefs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infopath/2007/PartnerControls"/>
    <ds:schemaRef ds:uri="f70c1c7b-6bd2-4b23-9196-49f108f9542b"/>
    <ds:schemaRef ds:uri="http://schemas.microsoft.com/office/2006/documentManagement/types"/>
    <ds:schemaRef ds:uri="b934695d-6d59-47cb-9bc6-ef2744814942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858B22D-68D7-4867-ABF4-16F6E3BE3196}"/>
</file>

<file path=docProps/app.xml><?xml version="1.0" encoding="utf-8"?>
<Properties xmlns="http://schemas.openxmlformats.org/officeDocument/2006/extended-properties" xmlns:vt="http://schemas.openxmlformats.org/officeDocument/2006/docPropsVTypes">
  <TotalTime>2592</TotalTime>
  <Words>1380</Words>
  <Application>Microsoft Office PowerPoint</Application>
  <PresentationFormat>Widescreen</PresentationFormat>
  <Paragraphs>262</Paragraphs>
  <Slides>21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7" baseType="lpstr">
      <vt:lpstr>Aptos</vt:lpstr>
      <vt:lpstr>Arial</vt:lpstr>
      <vt:lpstr>Courier New</vt:lpstr>
      <vt:lpstr>Open Sans</vt:lpstr>
      <vt:lpstr>Open Sans Bold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Annarita Accardi</dc:creator>
  <cp:lastModifiedBy>visio</cp:lastModifiedBy>
  <cp:revision>35</cp:revision>
  <dcterms:created xsi:type="dcterms:W3CDTF">2025-02-03T13:31:41Z</dcterms:created>
  <dcterms:modified xsi:type="dcterms:W3CDTF">2026-04-17T12:58:20Z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